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sldIdLst>
    <p:sldId id="258" r:id="rId2"/>
    <p:sldId id="259" r:id="rId3"/>
    <p:sldId id="266" r:id="rId4"/>
    <p:sldId id="271" r:id="rId5"/>
    <p:sldId id="317" r:id="rId6"/>
    <p:sldId id="318" r:id="rId7"/>
    <p:sldId id="319" r:id="rId8"/>
    <p:sldId id="272" r:id="rId9"/>
    <p:sldId id="327" r:id="rId10"/>
    <p:sldId id="324" r:id="rId11"/>
    <p:sldId id="326" r:id="rId12"/>
    <p:sldId id="325" r:id="rId13"/>
    <p:sldId id="321" r:id="rId14"/>
    <p:sldId id="323" r:id="rId15"/>
    <p:sldId id="330" r:id="rId16"/>
    <p:sldId id="333" r:id="rId17"/>
    <p:sldId id="332" r:id="rId18"/>
    <p:sldId id="335" r:id="rId19"/>
    <p:sldId id="394" r:id="rId20"/>
    <p:sldId id="347" r:id="rId21"/>
    <p:sldId id="441" r:id="rId22"/>
    <p:sldId id="346" r:id="rId23"/>
    <p:sldId id="345" r:id="rId24"/>
    <p:sldId id="340" r:id="rId25"/>
    <p:sldId id="336" r:id="rId26"/>
    <p:sldId id="413" r:id="rId27"/>
    <p:sldId id="416" r:id="rId28"/>
    <p:sldId id="414" r:id="rId29"/>
    <p:sldId id="415" r:id="rId30"/>
    <p:sldId id="427" r:id="rId31"/>
    <p:sldId id="442" r:id="rId32"/>
    <p:sldId id="430" r:id="rId33"/>
    <p:sldId id="431" r:id="rId34"/>
    <p:sldId id="432" r:id="rId35"/>
    <p:sldId id="433" r:id="rId36"/>
    <p:sldId id="428" r:id="rId37"/>
    <p:sldId id="426" r:id="rId38"/>
    <p:sldId id="437" r:id="rId39"/>
    <p:sldId id="439" r:id="rId40"/>
    <p:sldId id="436" r:id="rId41"/>
    <p:sldId id="438" r:id="rId42"/>
    <p:sldId id="440" r:id="rId43"/>
    <p:sldId id="434" r:id="rId44"/>
    <p:sldId id="435" r:id="rId45"/>
    <p:sldId id="425" r:id="rId46"/>
    <p:sldId id="395" r:id="rId47"/>
    <p:sldId id="396" r:id="rId48"/>
    <p:sldId id="397" r:id="rId49"/>
    <p:sldId id="398" r:id="rId50"/>
    <p:sldId id="399" r:id="rId51"/>
    <p:sldId id="400" r:id="rId52"/>
    <p:sldId id="424" r:id="rId53"/>
    <p:sldId id="401" r:id="rId54"/>
    <p:sldId id="402" r:id="rId55"/>
    <p:sldId id="403" r:id="rId56"/>
    <p:sldId id="404" r:id="rId57"/>
    <p:sldId id="405" r:id="rId58"/>
    <p:sldId id="406" r:id="rId59"/>
    <p:sldId id="419" r:id="rId60"/>
    <p:sldId id="392" r:id="rId61"/>
    <p:sldId id="417" r:id="rId62"/>
    <p:sldId id="418" r:id="rId63"/>
    <p:sldId id="421" r:id="rId64"/>
    <p:sldId id="420" r:id="rId65"/>
    <p:sldId id="423" r:id="rId66"/>
    <p:sldId id="388" r:id="rId67"/>
    <p:sldId id="389" r:id="rId68"/>
    <p:sldId id="407" r:id="rId69"/>
    <p:sldId id="409" r:id="rId70"/>
    <p:sldId id="408" r:id="rId71"/>
    <p:sldId id="410" r:id="rId72"/>
    <p:sldId id="411" r:id="rId73"/>
    <p:sldId id="412" r:id="rId74"/>
    <p:sldId id="348" r:id="rId75"/>
    <p:sldId id="350" r:id="rId76"/>
    <p:sldId id="349" r:id="rId77"/>
    <p:sldId id="351" r:id="rId78"/>
    <p:sldId id="356" r:id="rId79"/>
    <p:sldId id="357" r:id="rId80"/>
    <p:sldId id="352" r:id="rId81"/>
    <p:sldId id="354" r:id="rId82"/>
    <p:sldId id="368" r:id="rId83"/>
    <p:sldId id="443" r:id="rId84"/>
    <p:sldId id="376" r:id="rId85"/>
    <p:sldId id="378" r:id="rId86"/>
    <p:sldId id="380" r:id="rId87"/>
    <p:sldId id="444" r:id="rId88"/>
    <p:sldId id="314" r:id="rId89"/>
    <p:sldId id="315" r:id="rId9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8" autoAdjust="0"/>
    <p:restoredTop sz="80610" autoAdjust="0"/>
  </p:normalViewPr>
  <p:slideViewPr>
    <p:cSldViewPr>
      <p:cViewPr varScale="1">
        <p:scale>
          <a:sx n="60" d="100"/>
          <a:sy n="60" d="100"/>
        </p:scale>
        <p:origin x="171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FC086-4079-4A63-AA1C-A89F6B4725B4}" type="datetimeFigureOut">
              <a:rPr lang="fr-FR" smtClean="0"/>
              <a:pPr/>
              <a:t>27/06/2025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F9802-A3DE-49B4-BC48-8C8970AD59F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2951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fr-FR" b="1" dirty="0" smtClean="0">
                <a:solidFill>
                  <a:schemeClr val="tx1"/>
                </a:solidFill>
              </a:rPr>
              <a:t>Bonjour nous sommes</a:t>
            </a:r>
            <a:r>
              <a:rPr lang="fr-FR" b="1" baseline="0" dirty="0" smtClean="0">
                <a:solidFill>
                  <a:schemeClr val="tx1"/>
                </a:solidFill>
              </a:rPr>
              <a:t> le Dr </a:t>
            </a:r>
            <a:r>
              <a:rPr lang="fr-FR" b="1" baseline="0" dirty="0" err="1" smtClean="0">
                <a:solidFill>
                  <a:schemeClr val="tx1"/>
                </a:solidFill>
              </a:rPr>
              <a:t>Fotso</a:t>
            </a:r>
            <a:r>
              <a:rPr lang="fr-FR" b="1" baseline="0" dirty="0" smtClean="0">
                <a:solidFill>
                  <a:schemeClr val="tx1"/>
                </a:solidFill>
              </a:rPr>
              <a:t> </a:t>
            </a:r>
            <a:r>
              <a:rPr lang="fr-FR" b="1" baseline="0" dirty="0" err="1" smtClean="0">
                <a:solidFill>
                  <a:schemeClr val="tx1"/>
                </a:solidFill>
              </a:rPr>
              <a:t>arlette</a:t>
            </a:r>
            <a:r>
              <a:rPr lang="fr-FR" b="1" baseline="0" dirty="0" smtClean="0">
                <a:solidFill>
                  <a:schemeClr val="tx1"/>
                </a:solidFill>
              </a:rPr>
              <a:t> </a:t>
            </a:r>
            <a:r>
              <a:rPr lang="fr-FR" b="1" baseline="0" dirty="0" err="1" smtClean="0">
                <a:solidFill>
                  <a:schemeClr val="tx1"/>
                </a:solidFill>
              </a:rPr>
              <a:t>medecin</a:t>
            </a:r>
            <a:r>
              <a:rPr lang="fr-FR" b="1" baseline="0" dirty="0" smtClean="0">
                <a:solidFill>
                  <a:schemeClr val="tx1"/>
                </a:solidFill>
              </a:rPr>
              <a:t> </a:t>
            </a:r>
            <a:r>
              <a:rPr lang="fr-FR" b="1" baseline="0" dirty="0" err="1" smtClean="0">
                <a:solidFill>
                  <a:schemeClr val="tx1"/>
                </a:solidFill>
              </a:rPr>
              <a:t>pediatre</a:t>
            </a:r>
            <a:r>
              <a:rPr lang="fr-FR" b="1" baseline="0" dirty="0" smtClean="0">
                <a:solidFill>
                  <a:schemeClr val="tx1"/>
                </a:solidFill>
              </a:rPr>
              <a:t> de formation </a:t>
            </a:r>
            <a:r>
              <a:rPr lang="fr-FR" b="1" baseline="0" dirty="0" err="1" smtClean="0">
                <a:solidFill>
                  <a:schemeClr val="tx1"/>
                </a:solidFill>
              </a:rPr>
              <a:t>laureate</a:t>
            </a:r>
            <a:r>
              <a:rPr lang="fr-FR" b="1" baseline="0" dirty="0" smtClean="0">
                <a:solidFill>
                  <a:schemeClr val="tx1"/>
                </a:solidFill>
              </a:rPr>
              <a:t> de la bourse offerte par la </a:t>
            </a:r>
            <a:r>
              <a:rPr lang="fr-FR" b="1" baseline="0" dirty="0" err="1" smtClean="0">
                <a:solidFill>
                  <a:schemeClr val="tx1"/>
                </a:solidFill>
              </a:rPr>
              <a:t>filiere</a:t>
            </a:r>
            <a:r>
              <a:rPr lang="fr-FR" b="1" baseline="0" dirty="0" smtClean="0">
                <a:solidFill>
                  <a:schemeClr val="tx1"/>
                </a:solidFill>
              </a:rPr>
              <a:t> MCGRE</a:t>
            </a:r>
          </a:p>
          <a:p>
            <a:pPr marL="0" marR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fr-FR" b="1" baseline="0" dirty="0" smtClean="0">
                <a:solidFill>
                  <a:schemeClr val="tx1"/>
                </a:solidFill>
              </a:rPr>
              <a:t>Nous sommes </a:t>
            </a:r>
            <a:r>
              <a:rPr lang="fr-FR" b="1" baseline="0" dirty="0" err="1" smtClean="0">
                <a:solidFill>
                  <a:schemeClr val="tx1"/>
                </a:solidFill>
              </a:rPr>
              <a:t>tres</a:t>
            </a:r>
            <a:r>
              <a:rPr lang="fr-FR" b="1" baseline="0" dirty="0" smtClean="0">
                <a:solidFill>
                  <a:schemeClr val="tx1"/>
                </a:solidFill>
              </a:rPr>
              <a:t> honoré en cette fin de </a:t>
            </a:r>
            <a:r>
              <a:rPr lang="fr-FR" b="1" baseline="0" dirty="0" err="1" smtClean="0">
                <a:solidFill>
                  <a:schemeClr val="tx1"/>
                </a:solidFill>
              </a:rPr>
              <a:t>journee</a:t>
            </a:r>
            <a:r>
              <a:rPr lang="fr-FR" b="1" baseline="0" dirty="0" smtClean="0">
                <a:solidFill>
                  <a:schemeClr val="tx1"/>
                </a:solidFill>
              </a:rPr>
              <a:t> de prendre la parole pour vous faire un retour du 30</a:t>
            </a:r>
            <a:r>
              <a:rPr lang="fr-FR" b="1" baseline="30000" dirty="0" smtClean="0">
                <a:solidFill>
                  <a:schemeClr val="tx1"/>
                </a:solidFill>
              </a:rPr>
              <a:t>e</a:t>
            </a:r>
            <a:r>
              <a:rPr lang="fr-FR" b="1" baseline="0" dirty="0" smtClean="0">
                <a:solidFill>
                  <a:schemeClr val="tx1"/>
                </a:solidFill>
              </a:rPr>
              <a:t> congres de EHA</a:t>
            </a:r>
          </a:p>
          <a:p>
            <a:pPr marL="0" marR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fr-FR" b="1" baseline="0" dirty="0" smtClean="0">
                <a:solidFill>
                  <a:schemeClr val="tx1"/>
                </a:solidFill>
              </a:rPr>
              <a:t>Quelles sont les </a:t>
            </a:r>
            <a:r>
              <a:rPr lang="fr-FR" b="1" baseline="0" dirty="0" err="1" smtClean="0">
                <a:solidFill>
                  <a:schemeClr val="tx1"/>
                </a:solidFill>
              </a:rPr>
              <a:t>dernieres</a:t>
            </a:r>
            <a:r>
              <a:rPr lang="fr-FR" b="1" baseline="0" dirty="0" smtClean="0">
                <a:solidFill>
                  <a:schemeClr val="tx1"/>
                </a:solidFill>
              </a:rPr>
              <a:t> nouvelles?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FFC40-11CC-436D-974C-11A40FE09694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8545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connaissant la physiopathologie de la </a:t>
            </a:r>
            <a:r>
              <a:rPr lang="fr-FR" dirty="0" err="1" smtClean="0"/>
              <a:t>drepanocytose</a:t>
            </a:r>
            <a:endParaRPr lang="fr-FR" dirty="0" smtClean="0"/>
          </a:p>
          <a:p>
            <a:r>
              <a:rPr lang="fr-FR" dirty="0" smtClean="0"/>
              <a:t>Il est important de</a:t>
            </a:r>
            <a:r>
              <a:rPr lang="fr-FR" baseline="0" dirty="0" smtClean="0"/>
              <a:t> noter que l’</a:t>
            </a:r>
            <a:r>
              <a:rPr lang="fr-FR" baseline="0" dirty="0" err="1" smtClean="0"/>
              <a:t>inflammationn</a:t>
            </a:r>
            <a:r>
              <a:rPr lang="fr-FR" baseline="0" dirty="0" smtClean="0"/>
              <a:t> est une note essentielle dans la </a:t>
            </a:r>
            <a:r>
              <a:rPr lang="fr-FR" baseline="0" dirty="0" err="1" smtClean="0"/>
              <a:t>physiopatho</a:t>
            </a:r>
            <a:r>
              <a:rPr lang="fr-FR" baseline="0" dirty="0" smtClean="0"/>
              <a:t> de la </a:t>
            </a:r>
            <a:r>
              <a:rPr lang="fr-FR" baseline="0" dirty="0" err="1" smtClean="0"/>
              <a:t>drepanocytose</a:t>
            </a:r>
            <a:endParaRPr lang="fr-FR" baseline="0" dirty="0" smtClean="0"/>
          </a:p>
          <a:p>
            <a:r>
              <a:rPr lang="fr-FR" baseline="0" dirty="0" smtClean="0"/>
              <a:t>Et il existe un cercle vicieux entre l’inflammation / </a:t>
            </a:r>
            <a:r>
              <a:rPr lang="fr-FR" baseline="0" dirty="0" err="1" smtClean="0"/>
              <a:t>hemolyse</a:t>
            </a:r>
            <a:r>
              <a:rPr lang="fr-FR" baseline="0" dirty="0" smtClean="0"/>
              <a:t> et la </a:t>
            </a:r>
            <a:r>
              <a:rPr lang="fr-FR" baseline="0" dirty="0" err="1" smtClean="0"/>
              <a:t>vaso</a:t>
            </a:r>
            <a:r>
              <a:rPr lang="fr-FR" baseline="0" dirty="0" smtClean="0"/>
              <a:t> occlusion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8830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L’inflammation est le </a:t>
            </a:r>
            <a:r>
              <a:rPr lang="fr-FR" dirty="0" smtClean="0"/>
              <a:t>signal</a:t>
            </a:r>
            <a:r>
              <a:rPr lang="fr-FR" baseline="0" dirty="0" smtClean="0"/>
              <a:t> activateur d’alarme </a:t>
            </a:r>
            <a:r>
              <a:rPr lang="fr-FR" dirty="0" smtClean="0"/>
              <a:t>mais </a:t>
            </a:r>
            <a:r>
              <a:rPr lang="fr-FR" dirty="0" smtClean="0"/>
              <a:t>aussi </a:t>
            </a:r>
            <a:r>
              <a:rPr lang="fr-FR" dirty="0" smtClean="0"/>
              <a:t>entretien</a:t>
            </a:r>
            <a:r>
              <a:rPr lang="fr-FR" baseline="0" dirty="0" smtClean="0"/>
              <a:t> la </a:t>
            </a:r>
            <a:r>
              <a:rPr lang="fr-FR" dirty="0" smtClean="0"/>
              <a:t>cascade </a:t>
            </a:r>
            <a:r>
              <a:rPr lang="fr-FR" dirty="0" smtClean="0"/>
              <a:t>de </a:t>
            </a:r>
            <a:r>
              <a:rPr lang="fr-FR" dirty="0" err="1" smtClean="0"/>
              <a:t>reaction</a:t>
            </a:r>
            <a:r>
              <a:rPr lang="fr-FR" dirty="0" smtClean="0"/>
              <a:t> </a:t>
            </a:r>
            <a:r>
              <a:rPr lang="fr-FR" dirty="0" smtClean="0"/>
              <a:t> qui conduit à l’</a:t>
            </a:r>
            <a:r>
              <a:rPr lang="fr-FR" dirty="0" err="1" smtClean="0"/>
              <a:t>hemolyse</a:t>
            </a:r>
            <a:r>
              <a:rPr lang="fr-FR" dirty="0" smtClean="0"/>
              <a:t> et à la vasoconstriction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6862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Plusieurs </a:t>
            </a:r>
            <a:r>
              <a:rPr lang="fr-FR" dirty="0" err="1" smtClean="0"/>
              <a:t>strategies</a:t>
            </a:r>
            <a:r>
              <a:rPr lang="fr-FR" dirty="0" smtClean="0"/>
              <a:t> </a:t>
            </a:r>
            <a:r>
              <a:rPr lang="fr-FR" dirty="0" err="1" smtClean="0"/>
              <a:t>therapeutiques</a:t>
            </a:r>
            <a:r>
              <a:rPr lang="fr-FR" dirty="0" smtClean="0"/>
              <a:t> sont mis</a:t>
            </a:r>
            <a:r>
              <a:rPr lang="fr-FR" baseline="0" dirty="0" smtClean="0"/>
              <a:t> en œuvre contre cette </a:t>
            </a:r>
            <a:r>
              <a:rPr lang="fr-FR" baseline="0" dirty="0" smtClean="0"/>
              <a:t>inflammation et </a:t>
            </a:r>
            <a:r>
              <a:rPr lang="fr-FR" baseline="0" dirty="0" err="1" smtClean="0"/>
              <a:t>decoulant</a:t>
            </a:r>
            <a:r>
              <a:rPr lang="fr-FR" baseline="0" dirty="0" smtClean="0"/>
              <a:t> de la physiopathologie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884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 </a:t>
            </a:r>
            <a:r>
              <a:rPr lang="fr-FR" dirty="0" err="1" smtClean="0"/>
              <a:t>parallele</a:t>
            </a:r>
            <a:r>
              <a:rPr lang="fr-FR" dirty="0" smtClean="0"/>
              <a:t> Une </a:t>
            </a:r>
            <a:r>
              <a:rPr lang="fr-FR" dirty="0" err="1" smtClean="0"/>
              <a:t>etude</a:t>
            </a:r>
            <a:r>
              <a:rPr lang="fr-FR" dirty="0" smtClean="0"/>
              <a:t> a été faite</a:t>
            </a:r>
            <a:r>
              <a:rPr lang="fr-FR" baseline="0" dirty="0" smtClean="0"/>
              <a:t> par des </a:t>
            </a:r>
            <a:r>
              <a:rPr lang="fr-FR" baseline="0" dirty="0" err="1" smtClean="0"/>
              <a:t>hematologues</a:t>
            </a:r>
            <a:r>
              <a:rPr lang="fr-FR" baseline="0" dirty="0" smtClean="0"/>
              <a:t> afin de connaitre quels sont les besoins </a:t>
            </a:r>
            <a:r>
              <a:rPr lang="fr-FR" baseline="0" dirty="0" err="1" smtClean="0"/>
              <a:t>priotritaires</a:t>
            </a:r>
            <a:r>
              <a:rPr lang="fr-FR" baseline="0" dirty="0" smtClean="0"/>
              <a:t> des patients </a:t>
            </a:r>
            <a:r>
              <a:rPr lang="fr-FR" baseline="0" dirty="0" err="1" smtClean="0"/>
              <a:t>drepanocytaires</a:t>
            </a:r>
            <a:endParaRPr lang="fr-FR" baseline="0" dirty="0" smtClean="0"/>
          </a:p>
          <a:p>
            <a:r>
              <a:rPr lang="fr-FR" baseline="0" dirty="0" smtClean="0"/>
              <a:t>Leur </a:t>
            </a:r>
            <a:r>
              <a:rPr lang="fr-FR" baseline="0" dirty="0" err="1" smtClean="0"/>
              <a:t>reponse</a:t>
            </a:r>
            <a:r>
              <a:rPr lang="fr-FR" baseline="0" dirty="0" smtClean="0"/>
              <a:t>: avoir un meilleur traitement contre les crises </a:t>
            </a:r>
            <a:r>
              <a:rPr lang="fr-FR" baseline="0" dirty="0" err="1" smtClean="0"/>
              <a:t>vasoocllusives</a:t>
            </a:r>
            <a:endParaRPr lang="fr-FR" baseline="0" dirty="0" smtClean="0"/>
          </a:p>
          <a:p>
            <a:r>
              <a:rPr lang="fr-FR" baseline="0" dirty="0" smtClean="0"/>
              <a:t>Augmenter le nombres de </a:t>
            </a:r>
            <a:r>
              <a:rPr lang="fr-FR" baseline="0" dirty="0" err="1" smtClean="0"/>
              <a:t>specialiste</a:t>
            </a:r>
            <a:r>
              <a:rPr lang="fr-FR" baseline="0" dirty="0" smtClean="0"/>
              <a:t> de la </a:t>
            </a:r>
            <a:r>
              <a:rPr lang="fr-FR" baseline="0" dirty="0" err="1" smtClean="0"/>
              <a:t>drepanocytose</a:t>
            </a:r>
            <a:endParaRPr lang="fr-FR" baseline="0" dirty="0" smtClean="0"/>
          </a:p>
          <a:p>
            <a:r>
              <a:rPr lang="fr-FR" baseline="0" dirty="0" err="1" smtClean="0"/>
              <a:t>Amelioration</a:t>
            </a:r>
            <a:r>
              <a:rPr lang="fr-FR" baseline="0" dirty="0" smtClean="0"/>
              <a:t> de la QOL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1212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Ce </a:t>
            </a:r>
            <a:r>
              <a:rPr lang="fr-FR" dirty="0" err="1" smtClean="0"/>
              <a:t>phenomene</a:t>
            </a:r>
            <a:r>
              <a:rPr lang="fr-FR" dirty="0" smtClean="0"/>
              <a:t> </a:t>
            </a:r>
            <a:r>
              <a:rPr lang="fr-FR" baseline="0" dirty="0" smtClean="0"/>
              <a:t> d(</a:t>
            </a:r>
            <a:r>
              <a:rPr lang="fr-FR" baseline="0" dirty="0" err="1" smtClean="0"/>
              <a:t>inschemie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reperfusion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evoluant</a:t>
            </a:r>
            <a:r>
              <a:rPr lang="fr-FR" baseline="0" dirty="0" smtClean="0"/>
              <a:t> de </a:t>
            </a:r>
            <a:r>
              <a:rPr lang="fr-FR" baseline="0" dirty="0" err="1" smtClean="0"/>
              <a:t>facon</a:t>
            </a:r>
            <a:r>
              <a:rPr lang="fr-FR" baseline="0" dirty="0" smtClean="0"/>
              <a:t> chronique </a:t>
            </a:r>
            <a:r>
              <a:rPr lang="fr-FR" baseline="0" dirty="0" err="1" smtClean="0"/>
              <a:t>chronique</a:t>
            </a:r>
            <a:r>
              <a:rPr lang="fr-FR" baseline="0" dirty="0" smtClean="0"/>
              <a:t> et manager par inflammation entraine une atteinte chronique d’organe</a:t>
            </a:r>
          </a:p>
          <a:p>
            <a:r>
              <a:rPr lang="fr-FR" baseline="0" dirty="0" smtClean="0"/>
              <a:t>Et la </a:t>
            </a:r>
            <a:r>
              <a:rPr lang="fr-FR" baseline="0" dirty="0" err="1" smtClean="0"/>
              <a:t>premiere</a:t>
            </a:r>
            <a:r>
              <a:rPr lang="fr-FR" baseline="0" dirty="0" smtClean="0"/>
              <a:t> complication pour ces patients </a:t>
            </a:r>
            <a:r>
              <a:rPr lang="fr-FR" baseline="0" dirty="0" err="1" smtClean="0"/>
              <a:t>etaient</a:t>
            </a:r>
            <a:r>
              <a:rPr lang="fr-FR" baseline="0" dirty="0" smtClean="0"/>
              <a:t> l’</a:t>
            </a:r>
            <a:r>
              <a:rPr lang="fr-FR" baseline="0" dirty="0" err="1" smtClean="0"/>
              <a:t>asthenie</a:t>
            </a:r>
            <a:r>
              <a:rPr lang="fr-FR" baseline="0" dirty="0" smtClean="0"/>
              <a:t> / fatigue</a:t>
            </a:r>
          </a:p>
          <a:p>
            <a:r>
              <a:rPr lang="fr-FR" baseline="0" dirty="0" smtClean="0"/>
              <a:t>Puis la </a:t>
            </a:r>
            <a:r>
              <a:rPr lang="fr-FR" baseline="0" dirty="0" smtClean="0"/>
              <a:t>douleur</a:t>
            </a:r>
          </a:p>
          <a:p>
            <a:r>
              <a:rPr lang="fr-FR" baseline="0" dirty="0" smtClean="0"/>
              <a:t>La malnutrition qui est favorise le stress oxydatif par manque de la vitamine C et 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53093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Une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strategie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therapeutique</a:t>
            </a:r>
            <a:r>
              <a:rPr lang="fr-FR" baseline="0" dirty="0" smtClean="0"/>
              <a:t>  est donc mis en </a:t>
            </a:r>
            <a:r>
              <a:rPr lang="fr-FR" baseline="0" dirty="0" smtClean="0"/>
              <a:t>place</a:t>
            </a:r>
          </a:p>
          <a:p>
            <a:r>
              <a:rPr lang="fr-FR" baseline="0" dirty="0" smtClean="0"/>
              <a:t>D’abord par la </a:t>
            </a:r>
            <a:r>
              <a:rPr lang="fr-FR" baseline="0" dirty="0" err="1" smtClean="0"/>
              <a:t>prevention</a:t>
            </a:r>
            <a:endParaRPr lang="fr-FR" baseline="0" dirty="0" smtClean="0"/>
          </a:p>
          <a:p>
            <a:r>
              <a:rPr lang="fr-FR" baseline="0" dirty="0" err="1" smtClean="0"/>
              <a:t>Prevention</a:t>
            </a:r>
            <a:r>
              <a:rPr lang="fr-FR" baseline="0" dirty="0" smtClean="0"/>
              <a:t> des infection par les antibiotiques, la vaccination contrôle de la douleur</a:t>
            </a:r>
          </a:p>
          <a:p>
            <a:r>
              <a:rPr lang="fr-FR" baseline="0" dirty="0" err="1" smtClean="0"/>
              <a:t>Ttt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hydroxyurea</a:t>
            </a:r>
            <a:endParaRPr lang="fr-FR" baseline="0" dirty="0" smtClean="0"/>
          </a:p>
          <a:p>
            <a:r>
              <a:rPr lang="fr-FR" baseline="0" dirty="0" smtClean="0"/>
              <a:t>Mais </a:t>
            </a:r>
            <a:r>
              <a:rPr lang="fr-FR" baseline="0" dirty="0" err="1" smtClean="0"/>
              <a:t>mais</a:t>
            </a:r>
            <a:r>
              <a:rPr lang="fr-FR" baseline="0" dirty="0" smtClean="0"/>
              <a:t> il reste encore le management de la qualité de vie de ces patient est encore à faire: fort pourcentage avaient peur des activités physiques intenses</a:t>
            </a:r>
          </a:p>
          <a:p>
            <a:r>
              <a:rPr lang="fr-FR" baseline="0" dirty="0" smtClean="0"/>
              <a:t>Peur de la DSH peur de la douleur , activités en famille parfois annulé mettre mal à l’aise ses proches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8107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 dehors de la CVO, la majorité des patients ont reporté comme</a:t>
            </a:r>
            <a:r>
              <a:rPr lang="fr-FR" baseline="0" dirty="0" smtClean="0"/>
              <a:t> </a:t>
            </a:r>
            <a:r>
              <a:rPr lang="fr-FR" dirty="0" smtClean="0"/>
              <a:t>1</a:t>
            </a:r>
            <a:r>
              <a:rPr lang="fr-FR" baseline="30000" dirty="0" smtClean="0"/>
              <a:t>er</a:t>
            </a:r>
            <a:r>
              <a:rPr lang="fr-FR" dirty="0" smtClean="0"/>
              <a:t> </a:t>
            </a:r>
            <a:r>
              <a:rPr lang="fr-FR" dirty="0" err="1" smtClean="0"/>
              <a:t>symptome</a:t>
            </a:r>
            <a:r>
              <a:rPr lang="fr-FR" baseline="0" dirty="0" smtClean="0"/>
              <a:t> était la </a:t>
            </a:r>
            <a:r>
              <a:rPr lang="fr-FR" baseline="0" dirty="0" smtClean="0"/>
              <a:t>fatigue</a:t>
            </a:r>
          </a:p>
          <a:p>
            <a:endParaRPr lang="fr-FR" baseline="0" dirty="0" smtClean="0"/>
          </a:p>
          <a:p>
            <a:r>
              <a:rPr lang="fr-FR" baseline="0" dirty="0" smtClean="0"/>
              <a:t>Les 04 points de la PEC doit reposer sur la compassion, la </a:t>
            </a:r>
            <a:r>
              <a:rPr lang="fr-FR" baseline="0" dirty="0" err="1" smtClean="0"/>
              <a:t>comprehension</a:t>
            </a:r>
            <a:r>
              <a:rPr lang="fr-FR" baseline="0" dirty="0" smtClean="0"/>
              <a:t> , la </a:t>
            </a:r>
            <a:r>
              <a:rPr lang="fr-FR" baseline="0" dirty="0" err="1" smtClean="0"/>
              <a:t>competence</a:t>
            </a:r>
            <a:r>
              <a:rPr lang="fr-FR" baseline="0" dirty="0" smtClean="0"/>
              <a:t>, effet </a:t>
            </a:r>
            <a:r>
              <a:rPr lang="fr-FR" baseline="0" dirty="0" err="1" smtClean="0"/>
              <a:t>benefice</a:t>
            </a:r>
            <a:r>
              <a:rPr lang="fr-FR" baseline="0" dirty="0" smtClean="0"/>
              <a:t> risque pour tout le monde, partout et toujours</a:t>
            </a:r>
            <a:endParaRPr lang="fr-FR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8316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Dans</a:t>
            </a:r>
            <a:r>
              <a:rPr lang="fr-FR" baseline="0" dirty="0" smtClean="0"/>
              <a:t> le </a:t>
            </a:r>
            <a:r>
              <a:rPr lang="fr-FR" baseline="0" dirty="0" err="1" smtClean="0"/>
              <a:t>meme</a:t>
            </a:r>
            <a:r>
              <a:rPr lang="fr-FR" baseline="0" dirty="0" smtClean="0"/>
              <a:t> ordre d’</a:t>
            </a:r>
            <a:r>
              <a:rPr lang="fr-FR" baseline="0" dirty="0" err="1" smtClean="0"/>
              <a:t>idee</a:t>
            </a:r>
            <a:r>
              <a:rPr lang="fr-FR" baseline="0" dirty="0" smtClean="0"/>
              <a:t> nous avons suivie le </a:t>
            </a:r>
            <a:r>
              <a:rPr lang="fr-FR" baseline="0" dirty="0" err="1" smtClean="0"/>
              <a:t>temoignage</a:t>
            </a:r>
            <a:r>
              <a:rPr lang="fr-FR" baseline="0" dirty="0" smtClean="0"/>
              <a:t> du Dr MBOMA  </a:t>
            </a:r>
            <a:r>
              <a:rPr lang="fr-FR" dirty="0" smtClean="0"/>
              <a:t> Dr </a:t>
            </a:r>
            <a:r>
              <a:rPr lang="fr-FR" dirty="0" err="1" smtClean="0"/>
              <a:t>Catherina</a:t>
            </a:r>
            <a:r>
              <a:rPr lang="fr-FR" dirty="0" smtClean="0"/>
              <a:t> </a:t>
            </a:r>
            <a:r>
              <a:rPr lang="fr-FR" dirty="0" err="1" smtClean="0"/>
              <a:t>pediatre</a:t>
            </a:r>
            <a:r>
              <a:rPr lang="fr-FR" dirty="0" smtClean="0"/>
              <a:t> en USA</a:t>
            </a:r>
          </a:p>
          <a:p>
            <a:r>
              <a:rPr lang="fr-FR" dirty="0" smtClean="0"/>
              <a:t>Important d’</a:t>
            </a:r>
            <a:r>
              <a:rPr lang="fr-FR" dirty="0" err="1" smtClean="0"/>
              <a:t>ameliorer</a:t>
            </a:r>
            <a:r>
              <a:rPr lang="fr-FR" dirty="0" smtClean="0"/>
              <a:t> la qualité de vie des patients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4260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De</a:t>
            </a:r>
            <a:r>
              <a:rPr lang="fr-FR" baseline="0" dirty="0" smtClean="0"/>
              <a:t> cette </a:t>
            </a:r>
            <a:r>
              <a:rPr lang="fr-FR" baseline="0" dirty="0" err="1" smtClean="0"/>
              <a:t>physiopath</a:t>
            </a:r>
            <a:r>
              <a:rPr lang="fr-FR" baseline="0" dirty="0" smtClean="0"/>
              <a:t> et la clinique une innovation est mise en place à savoir </a:t>
            </a:r>
          </a:p>
          <a:p>
            <a:r>
              <a:rPr lang="fr-FR" dirty="0" smtClean="0"/>
              <a:t>Inhibiteur </a:t>
            </a:r>
            <a:r>
              <a:rPr lang="fr-FR" dirty="0" smtClean="0"/>
              <a:t>du BTK est une innovation / </a:t>
            </a:r>
            <a:r>
              <a:rPr lang="fr-FR" dirty="0" err="1" smtClean="0"/>
              <a:t>rilzabrutinib</a:t>
            </a:r>
            <a:endParaRPr lang="fr-FR" dirty="0" smtClean="0"/>
          </a:p>
          <a:p>
            <a:r>
              <a:rPr lang="fr-FR" dirty="0" smtClean="0"/>
              <a:t>BTK tyrosine kinase de BRUTON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7548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 tyrosine kinase de </a:t>
            </a:r>
            <a:r>
              <a:rPr lang="fr-FR" dirty="0" err="1" smtClean="0"/>
              <a:t>bruton</a:t>
            </a:r>
            <a:r>
              <a:rPr lang="fr-FR" dirty="0" smtClean="0"/>
              <a:t> joue un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role</a:t>
            </a:r>
            <a:r>
              <a:rPr lang="fr-FR" baseline="0" dirty="0" smtClean="0"/>
              <a:t> clé dans la </a:t>
            </a:r>
            <a:r>
              <a:rPr lang="fr-FR" baseline="0" dirty="0" err="1" smtClean="0"/>
              <a:t>drepanocytose</a:t>
            </a:r>
            <a:r>
              <a:rPr lang="fr-FR" baseline="0" dirty="0" smtClean="0"/>
              <a:t> comme </a:t>
            </a:r>
            <a:r>
              <a:rPr lang="fr-FR" baseline="0" dirty="0" err="1" smtClean="0"/>
              <a:t>mediateur</a:t>
            </a:r>
            <a:r>
              <a:rPr lang="fr-FR" baseline="0" dirty="0" smtClean="0"/>
              <a:t> du signal inflammatoire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609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FFC40-11CC-436D-974C-11A40FE09694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14324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BTK joue un </a:t>
            </a:r>
            <a:r>
              <a:rPr lang="fr-FR" dirty="0" err="1" smtClean="0"/>
              <a:t>role</a:t>
            </a:r>
            <a:r>
              <a:rPr lang="fr-FR" dirty="0" smtClean="0"/>
              <a:t> central dans la </a:t>
            </a:r>
            <a:r>
              <a:rPr lang="fr-FR" dirty="0" err="1" smtClean="0"/>
              <a:t>regulation</a:t>
            </a:r>
            <a:r>
              <a:rPr lang="fr-FR" dirty="0" smtClean="0"/>
              <a:t> des </a:t>
            </a:r>
            <a:r>
              <a:rPr lang="fr-FR" dirty="0" err="1" smtClean="0"/>
              <a:t>mecanismes</a:t>
            </a:r>
            <a:r>
              <a:rPr lang="fr-FR" dirty="0" smtClean="0"/>
              <a:t> immunitaires multiples le positionnant</a:t>
            </a:r>
            <a:r>
              <a:rPr lang="fr-FR" baseline="0" dirty="0" smtClean="0"/>
              <a:t> comme un </a:t>
            </a:r>
            <a:r>
              <a:rPr lang="fr-FR" baseline="0" dirty="0" err="1" smtClean="0"/>
              <a:t>mediateur</a:t>
            </a:r>
            <a:r>
              <a:rPr lang="fr-FR" baseline="0" dirty="0" smtClean="0"/>
              <a:t> critique de l’immunité </a:t>
            </a:r>
            <a:r>
              <a:rPr lang="fr-FR" baseline="0" dirty="0" err="1" smtClean="0"/>
              <a:t>innee</a:t>
            </a:r>
            <a:r>
              <a:rPr lang="fr-FR" baseline="0" dirty="0" smtClean="0"/>
              <a:t> , immunité adaptative et l’inflammation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0997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Plusieurs </a:t>
            </a:r>
            <a:r>
              <a:rPr lang="fr-FR" dirty="0" err="1" smtClean="0"/>
              <a:t>etudes</a:t>
            </a:r>
            <a:r>
              <a:rPr lang="fr-FR" dirty="0" smtClean="0"/>
              <a:t> prouves Efficacité</a:t>
            </a:r>
            <a:r>
              <a:rPr lang="fr-FR" baseline="0" dirty="0" smtClean="0"/>
              <a:t> de l’</a:t>
            </a:r>
            <a:r>
              <a:rPr lang="fr-FR" baseline="0" dirty="0" err="1" smtClean="0"/>
              <a:t>inbition</a:t>
            </a:r>
            <a:r>
              <a:rPr lang="fr-FR" baseline="0" dirty="0" smtClean="0"/>
              <a:t> du BTK sur les multiples types de cellules inflammatoire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89905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Donc en améliorant l’intensité de l’inflammatoire voir nul, via les cellules qui jouent dans l’ inflammation</a:t>
            </a:r>
          </a:p>
          <a:p>
            <a:r>
              <a:rPr lang="fr-FR" dirty="0" smtClean="0"/>
              <a:t>Nous constatons </a:t>
            </a:r>
            <a:r>
              <a:rPr lang="fr-FR" dirty="0" err="1" smtClean="0"/>
              <a:t>apres</a:t>
            </a:r>
            <a:r>
              <a:rPr lang="fr-FR" dirty="0" smtClean="0"/>
              <a:t> plusieurs </a:t>
            </a:r>
            <a:r>
              <a:rPr lang="fr-FR" dirty="0" err="1" smtClean="0"/>
              <a:t>etudes</a:t>
            </a:r>
            <a:r>
              <a:rPr lang="fr-FR" dirty="0" smtClean="0"/>
              <a:t> une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reduction</a:t>
            </a:r>
            <a:r>
              <a:rPr lang="fr-FR" baseline="0" dirty="0" smtClean="0"/>
              <a:t> d’</a:t>
            </a:r>
            <a:r>
              <a:rPr lang="fr-FR" dirty="0" smtClean="0"/>
              <a:t> atteinte d’organe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65805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Dr </a:t>
            </a:r>
            <a:r>
              <a:rPr lang="fr-FR" dirty="0" err="1" smtClean="0"/>
              <a:t>Ines</a:t>
            </a:r>
            <a:r>
              <a:rPr lang="fr-FR" dirty="0" smtClean="0"/>
              <a:t> FAFI nous a </a:t>
            </a:r>
            <a:r>
              <a:rPr lang="fr-FR" dirty="0" err="1" smtClean="0"/>
              <a:t>presenté</a:t>
            </a:r>
            <a:r>
              <a:rPr lang="fr-FR" dirty="0" smtClean="0"/>
              <a:t> une </a:t>
            </a:r>
            <a:r>
              <a:rPr lang="fr-FR" dirty="0" err="1" smtClean="0"/>
              <a:t>etude</a:t>
            </a:r>
            <a:r>
              <a:rPr lang="fr-FR" dirty="0" smtClean="0"/>
              <a:t> portant sur la</a:t>
            </a:r>
            <a:r>
              <a:rPr lang="fr-FR" baseline="0" dirty="0" smtClean="0"/>
              <a:t> forte mortalité du pneumocoque </a:t>
            </a:r>
            <a:r>
              <a:rPr lang="fr-FR" baseline="0" dirty="0" err="1" smtClean="0"/>
              <a:t>meningitidis</a:t>
            </a:r>
            <a:r>
              <a:rPr lang="fr-FR" baseline="0" dirty="0" smtClean="0"/>
              <a:t> chez les enfants avec le SCD dans plusieurs centres en France</a:t>
            </a:r>
          </a:p>
          <a:p>
            <a:r>
              <a:rPr lang="fr-FR" dirty="0" smtClean="0"/>
              <a:t>Objectif principal: </a:t>
            </a:r>
            <a:r>
              <a:rPr lang="fr-FR" dirty="0" err="1" smtClean="0"/>
              <a:t>caracteristique</a:t>
            </a:r>
            <a:r>
              <a:rPr lang="fr-FR" dirty="0" smtClean="0"/>
              <a:t> de la </a:t>
            </a:r>
            <a:r>
              <a:rPr lang="fr-FR" dirty="0" err="1" smtClean="0"/>
              <a:t>meningite</a:t>
            </a:r>
            <a:r>
              <a:rPr lang="fr-FR" dirty="0" smtClean="0"/>
              <a:t> à pneumocoque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epidemio</a:t>
            </a:r>
            <a:r>
              <a:rPr lang="fr-FR" baseline="0" dirty="0" smtClean="0"/>
              <a:t> clinique </a:t>
            </a:r>
            <a:r>
              <a:rPr lang="fr-FR" baseline="0" dirty="0" err="1" smtClean="0"/>
              <a:t>bacterio</a:t>
            </a:r>
            <a:r>
              <a:rPr lang="fr-FR" baseline="0" dirty="0" smtClean="0"/>
              <a:t>) et de </a:t>
            </a:r>
            <a:r>
              <a:rPr lang="fr-FR" baseline="0" dirty="0" err="1" smtClean="0"/>
              <a:t>definir</a:t>
            </a:r>
            <a:r>
              <a:rPr lang="fr-FR" baseline="0" dirty="0" smtClean="0"/>
              <a:t> le taux de </a:t>
            </a:r>
            <a:r>
              <a:rPr lang="fr-FR" baseline="0" dirty="0" err="1" smtClean="0"/>
              <a:t>letalité</a:t>
            </a:r>
            <a:endParaRPr lang="fr-FR" baseline="0" dirty="0" smtClean="0"/>
          </a:p>
          <a:p>
            <a:r>
              <a:rPr lang="fr-FR" baseline="0" dirty="0" smtClean="0"/>
              <a:t>Objectif secondaire; </a:t>
            </a:r>
            <a:r>
              <a:rPr lang="fr-FR" baseline="0" dirty="0" err="1" smtClean="0"/>
              <a:t>evaluer</a:t>
            </a:r>
            <a:r>
              <a:rPr lang="fr-FR" baseline="0" dirty="0" smtClean="0"/>
              <a:t> distribution de </a:t>
            </a:r>
            <a:r>
              <a:rPr lang="fr-FR" baseline="0" dirty="0" err="1" smtClean="0"/>
              <a:t>serotype</a:t>
            </a:r>
            <a:r>
              <a:rPr lang="fr-FR" baseline="0" dirty="0" smtClean="0"/>
              <a:t> et proportions souches </a:t>
            </a:r>
            <a:r>
              <a:rPr lang="fr-FR" baseline="0" dirty="0" err="1" smtClean="0"/>
              <a:t>resistantes</a:t>
            </a:r>
            <a:r>
              <a:rPr lang="fr-FR" baseline="0" dirty="0" smtClean="0"/>
              <a:t> aux antibiotiques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L’enfant drépanocytaire est susceptible aux infections principalement  aux germes </a:t>
            </a:r>
            <a:r>
              <a:rPr lang="fr-FR" dirty="0" err="1" smtClean="0"/>
              <a:t>incapsulés</a:t>
            </a:r>
            <a:endParaRPr lang="fr-FR" dirty="0" smtClean="0"/>
          </a:p>
          <a:p>
            <a:endParaRPr lang="fr-FR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43781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Taux de mortalité</a:t>
            </a:r>
            <a:r>
              <a:rPr lang="fr-FR" baseline="0" dirty="0" smtClean="0"/>
              <a:t>  est encore </a:t>
            </a:r>
            <a:r>
              <a:rPr lang="fr-FR" baseline="0" dirty="0" err="1" smtClean="0"/>
              <a:t>elevé</a:t>
            </a:r>
            <a:r>
              <a:rPr lang="fr-FR" baseline="0" dirty="0" smtClean="0"/>
              <a:t> et de fulminants</a:t>
            </a:r>
          </a:p>
          <a:p>
            <a:r>
              <a:rPr lang="fr-FR" baseline="0" dirty="0" smtClean="0"/>
              <a:t>Il existe une </a:t>
            </a:r>
            <a:r>
              <a:rPr lang="fr-FR" baseline="0" dirty="0" err="1" smtClean="0"/>
              <a:t>predominance</a:t>
            </a:r>
            <a:r>
              <a:rPr lang="fr-FR" baseline="0" dirty="0" smtClean="0"/>
              <a:t>  des </a:t>
            </a:r>
            <a:r>
              <a:rPr lang="fr-FR" baseline="0" dirty="0" err="1" smtClean="0"/>
              <a:t>serotypes</a:t>
            </a:r>
            <a:r>
              <a:rPr lang="fr-FR" baseline="0" dirty="0" smtClean="0"/>
              <a:t> non vaccinaux (TVN)&gt;&gt;&gt; remplacement du </a:t>
            </a:r>
            <a:r>
              <a:rPr lang="fr-FR" baseline="0" dirty="0" err="1" smtClean="0"/>
              <a:t>sérotype</a:t>
            </a:r>
            <a:endParaRPr lang="fr-FR" baseline="0" dirty="0" smtClean="0"/>
          </a:p>
          <a:p>
            <a:r>
              <a:rPr lang="fr-FR" baseline="0" dirty="0" smtClean="0"/>
              <a:t>Parmi les </a:t>
            </a:r>
            <a:r>
              <a:rPr lang="fr-FR" baseline="0" dirty="0" err="1" smtClean="0"/>
              <a:t>serotypes</a:t>
            </a:r>
            <a:r>
              <a:rPr lang="fr-FR" baseline="0" dirty="0" smtClean="0"/>
              <a:t> vaccinaux: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Vaccination </a:t>
            </a:r>
            <a:r>
              <a:rPr lang="fr-FR" baseline="0" dirty="0" err="1" smtClean="0"/>
              <a:t>incomplete</a:t>
            </a:r>
            <a:r>
              <a:rPr lang="fr-FR" baseline="0" dirty="0" smtClean="0"/>
              <a:t> ou absente dans la plupart des cas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Les </a:t>
            </a:r>
            <a:r>
              <a:rPr lang="fr-FR" baseline="0" dirty="0" err="1" smtClean="0"/>
              <a:t>veritables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echecs</a:t>
            </a:r>
            <a:r>
              <a:rPr lang="fr-FR" baseline="0" dirty="0" smtClean="0"/>
              <a:t> vaccinaux </a:t>
            </a:r>
            <a:r>
              <a:rPr lang="fr-FR" baseline="0" dirty="0" err="1" smtClean="0"/>
              <a:t>etaient</a:t>
            </a:r>
            <a:r>
              <a:rPr lang="fr-FR" baseline="0" dirty="0" smtClean="0"/>
              <a:t> rares</a:t>
            </a:r>
          </a:p>
          <a:p>
            <a:pPr marL="0" indent="0">
              <a:buFontTx/>
              <a:buNone/>
            </a:pPr>
            <a:r>
              <a:rPr lang="fr-FR" baseline="0" dirty="0" smtClean="0"/>
              <a:t>Renforcer les stratégies préventives.: prophylaxie de la </a:t>
            </a:r>
            <a:r>
              <a:rPr lang="fr-FR" baseline="0" dirty="0" err="1" smtClean="0"/>
              <a:t>penicilline</a:t>
            </a:r>
            <a:r>
              <a:rPr lang="fr-FR" baseline="0" dirty="0" smtClean="0"/>
              <a:t>  et </a:t>
            </a:r>
            <a:r>
              <a:rPr lang="fr-FR" baseline="0" dirty="0" err="1" smtClean="0"/>
              <a:t>concernants</a:t>
            </a:r>
            <a:r>
              <a:rPr lang="fr-FR" baseline="0" dirty="0" smtClean="0"/>
              <a:t> nouveaux vaccins PCV; couverture plus larges de </a:t>
            </a:r>
            <a:r>
              <a:rPr lang="fr-FR" baseline="0" dirty="0" err="1" smtClean="0"/>
              <a:t>sérotypes</a:t>
            </a:r>
            <a:endParaRPr lang="fr-FR" baseline="0" dirty="0" smtClean="0"/>
          </a:p>
          <a:p>
            <a:pPr marL="0" indent="0">
              <a:buFontTx/>
              <a:buNone/>
            </a:pPr>
            <a:r>
              <a:rPr lang="fr-FR" baseline="0" dirty="0" smtClean="0"/>
              <a:t>Emergence des </a:t>
            </a:r>
            <a:r>
              <a:rPr lang="fr-FR" baseline="0" dirty="0" err="1" smtClean="0"/>
              <a:t>serotypes</a:t>
            </a:r>
            <a:r>
              <a:rPr lang="fr-FR" baseline="0" dirty="0" smtClean="0"/>
              <a:t> non vaccinaux et des souches </a:t>
            </a:r>
            <a:r>
              <a:rPr lang="fr-FR" baseline="0" dirty="0" err="1" smtClean="0"/>
              <a:t>resistantes</a:t>
            </a:r>
            <a:r>
              <a:rPr lang="fr-FR" baseline="0" dirty="0" smtClean="0"/>
              <a:t> à l’ATB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0753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Ensuite le Dr Francesca nous a parlé des fonctions</a:t>
            </a:r>
            <a:r>
              <a:rPr lang="fr-FR" baseline="0" dirty="0" smtClean="0"/>
              <a:t> immunes et l’inflammation </a:t>
            </a:r>
            <a:r>
              <a:rPr lang="fr-FR" baseline="0" dirty="0" err="1" smtClean="0"/>
              <a:t>sterile</a:t>
            </a:r>
            <a:r>
              <a:rPr lang="fr-FR" baseline="0" dirty="0" smtClean="0"/>
              <a:t> dans la </a:t>
            </a:r>
            <a:r>
              <a:rPr lang="fr-FR" baseline="0" dirty="0" err="1" smtClean="0"/>
              <a:t>drepanocytose</a:t>
            </a:r>
            <a:endParaRPr lang="fr-FR" baseline="0" dirty="0" smtClean="0"/>
          </a:p>
          <a:p>
            <a:r>
              <a:rPr lang="fr-FR" dirty="0" smtClean="0"/>
              <a:t>Interaction</a:t>
            </a:r>
            <a:r>
              <a:rPr lang="fr-FR" baseline="0" dirty="0" smtClean="0"/>
              <a:t> entre la </a:t>
            </a:r>
            <a:r>
              <a:rPr lang="fr-FR" baseline="0" dirty="0" err="1" smtClean="0"/>
              <a:t>dyshomeostasie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hemique</a:t>
            </a:r>
            <a:r>
              <a:rPr lang="fr-FR" baseline="0" dirty="0" smtClean="0"/>
              <a:t> /fer et inflammation </a:t>
            </a:r>
            <a:r>
              <a:rPr lang="fr-FR" baseline="0" dirty="0" err="1" smtClean="0"/>
              <a:t>sterile</a:t>
            </a:r>
            <a:r>
              <a:rPr lang="fr-FR" baseline="0" dirty="0" smtClean="0"/>
              <a:t> dans la </a:t>
            </a:r>
            <a:r>
              <a:rPr lang="fr-FR" baseline="0" dirty="0" err="1" smtClean="0"/>
              <a:t>drepanocytose</a:t>
            </a:r>
            <a:endParaRPr lang="fr-FR" baseline="0" dirty="0" smtClean="0"/>
          </a:p>
          <a:p>
            <a:r>
              <a:rPr lang="fr-FR" baseline="0" dirty="0" err="1" smtClean="0"/>
              <a:t>Heme</a:t>
            </a:r>
            <a:r>
              <a:rPr lang="fr-FR" baseline="0" dirty="0" smtClean="0"/>
              <a:t> en tant que </a:t>
            </a:r>
            <a:r>
              <a:rPr lang="fr-FR" baseline="0" dirty="0" err="1" smtClean="0"/>
              <a:t>Alarm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role</a:t>
            </a:r>
            <a:r>
              <a:rPr lang="fr-FR" baseline="0" dirty="0" smtClean="0"/>
              <a:t> physiologique des macrophages activés par </a:t>
            </a:r>
            <a:r>
              <a:rPr lang="fr-FR" baseline="0" dirty="0" err="1" smtClean="0"/>
              <a:t>heme</a:t>
            </a:r>
            <a:r>
              <a:rPr lang="fr-FR" baseline="0" dirty="0" smtClean="0"/>
              <a:t> et le fer</a:t>
            </a:r>
          </a:p>
          <a:p>
            <a:r>
              <a:rPr lang="fr-FR" baseline="0" dirty="0" err="1" smtClean="0"/>
              <a:t>Role</a:t>
            </a:r>
            <a:r>
              <a:rPr lang="fr-FR" baseline="0" dirty="0" smtClean="0"/>
              <a:t> pathologique des macrophages activés par </a:t>
            </a:r>
            <a:r>
              <a:rPr lang="fr-FR" baseline="0" dirty="0" err="1" smtClean="0"/>
              <a:t>heme</a:t>
            </a:r>
            <a:r>
              <a:rPr lang="fr-FR" baseline="0" dirty="0" smtClean="0"/>
              <a:t> / le fer dans le SCD</a:t>
            </a:r>
          </a:p>
          <a:p>
            <a:r>
              <a:rPr lang="fr-FR" baseline="0" dirty="0" smtClean="0"/>
              <a:t>Potentiel </a:t>
            </a:r>
            <a:r>
              <a:rPr lang="fr-FR" baseline="0" dirty="0" err="1" smtClean="0"/>
              <a:t>therapeutique</a:t>
            </a:r>
            <a:r>
              <a:rPr lang="fr-FR" baseline="0" dirty="0" smtClean="0"/>
              <a:t> du ciblage des macrophages activés par </a:t>
            </a:r>
            <a:r>
              <a:rPr lang="fr-FR" baseline="0" dirty="0" err="1" smtClean="0"/>
              <a:t>heme</a:t>
            </a:r>
            <a:r>
              <a:rPr lang="fr-FR" baseline="0" dirty="0" smtClean="0"/>
              <a:t> et le fer dans la </a:t>
            </a:r>
            <a:r>
              <a:rPr lang="fr-FR" baseline="0" dirty="0" err="1" smtClean="0"/>
              <a:t>drepanocytose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5633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Il en ressort que :</a:t>
            </a:r>
          </a:p>
          <a:p>
            <a:r>
              <a:rPr lang="fr-FR" dirty="0" smtClean="0"/>
              <a:t> </a:t>
            </a:r>
            <a:r>
              <a:rPr lang="fr-FR" dirty="0" err="1" smtClean="0"/>
              <a:t>heme</a:t>
            </a:r>
            <a:r>
              <a:rPr lang="fr-FR" dirty="0" smtClean="0"/>
              <a:t> et le fer se</a:t>
            </a:r>
            <a:r>
              <a:rPr lang="fr-FR" baseline="0" dirty="0" smtClean="0"/>
              <a:t> comportent comme des </a:t>
            </a:r>
            <a:r>
              <a:rPr lang="fr-FR" baseline="0" dirty="0" err="1" smtClean="0"/>
              <a:t>alarm</a:t>
            </a:r>
            <a:r>
              <a:rPr lang="fr-FR" baseline="0" dirty="0" smtClean="0"/>
              <a:t> stimulant l’immunité innée (activation cellulaire)</a:t>
            </a:r>
          </a:p>
          <a:p>
            <a:r>
              <a:rPr lang="fr-FR" baseline="0" dirty="0" err="1" smtClean="0"/>
              <a:t>Heme</a:t>
            </a:r>
            <a:r>
              <a:rPr lang="fr-FR" baseline="0" dirty="0" smtClean="0"/>
              <a:t> induit la </a:t>
            </a:r>
            <a:r>
              <a:rPr lang="fr-FR" baseline="0" dirty="0" err="1" smtClean="0"/>
              <a:t>reaction</a:t>
            </a:r>
            <a:r>
              <a:rPr lang="fr-FR" baseline="0" dirty="0" smtClean="0"/>
              <a:t> inflammatoire via activation du TLR4 , ROS et la reprogrammation </a:t>
            </a:r>
            <a:r>
              <a:rPr lang="fr-FR" baseline="0" dirty="0" err="1" smtClean="0"/>
              <a:t>metabolique</a:t>
            </a:r>
            <a:endParaRPr lang="fr-FR" baseline="0" dirty="0" smtClean="0"/>
          </a:p>
          <a:p>
            <a:r>
              <a:rPr lang="fr-FR" baseline="0" dirty="0" smtClean="0"/>
              <a:t>activation chronique des macrophages par </a:t>
            </a:r>
            <a:r>
              <a:rPr lang="fr-FR" baseline="0" dirty="0" err="1" smtClean="0"/>
              <a:t>l;heme</a:t>
            </a:r>
            <a:r>
              <a:rPr lang="fr-FR" baseline="0" dirty="0" smtClean="0"/>
              <a:t>/le fer sont pro </a:t>
            </a:r>
            <a:r>
              <a:rPr lang="fr-FR" baseline="0" dirty="0" err="1" smtClean="0"/>
              <a:t>inflmmatoire</a:t>
            </a:r>
            <a:r>
              <a:rPr lang="fr-FR" baseline="0" dirty="0" smtClean="0"/>
              <a:t> et fonctionnellement </a:t>
            </a:r>
            <a:r>
              <a:rPr lang="fr-FR" baseline="0" dirty="0" err="1" smtClean="0"/>
              <a:t>defectieux</a:t>
            </a:r>
            <a:r>
              <a:rPr lang="fr-FR" baseline="0" dirty="0" smtClean="0"/>
              <a:t> dans la </a:t>
            </a:r>
            <a:r>
              <a:rPr lang="fr-FR" baseline="0" dirty="0" err="1" smtClean="0"/>
              <a:t>drepanocytose</a:t>
            </a:r>
            <a:endParaRPr lang="fr-FR" baseline="0" dirty="0" smtClean="0"/>
          </a:p>
          <a:p>
            <a:r>
              <a:rPr lang="fr-FR" baseline="0" dirty="0" smtClean="0"/>
              <a:t>Les macrophages actives par </a:t>
            </a:r>
            <a:r>
              <a:rPr lang="fr-FR" baseline="0" dirty="0" err="1" smtClean="0"/>
              <a:t>heme</a:t>
            </a:r>
            <a:r>
              <a:rPr lang="fr-FR" baseline="0" dirty="0" smtClean="0"/>
              <a:t> se </a:t>
            </a:r>
            <a:r>
              <a:rPr lang="fr-FR" baseline="0" dirty="0" err="1" smtClean="0"/>
              <a:t>revele</a:t>
            </a:r>
            <a:r>
              <a:rPr lang="fr-FR" baseline="0" dirty="0" smtClean="0"/>
              <a:t> pathologique dans les complications de la </a:t>
            </a:r>
            <a:r>
              <a:rPr lang="fr-FR" baseline="0" dirty="0" err="1" smtClean="0"/>
              <a:t>drepanocytose</a:t>
            </a:r>
            <a:endParaRPr lang="fr-FR" baseline="0" dirty="0" smtClean="0"/>
          </a:p>
          <a:p>
            <a:r>
              <a:rPr lang="fr-FR" baseline="0" dirty="0" err="1" smtClean="0"/>
              <a:t>Necessaire</a:t>
            </a:r>
            <a:r>
              <a:rPr lang="fr-FR" baseline="0" dirty="0" smtClean="0"/>
              <a:t> d’</a:t>
            </a:r>
            <a:r>
              <a:rPr lang="fr-FR" baseline="0" dirty="0" err="1" smtClean="0"/>
              <a:t>elaborer</a:t>
            </a:r>
            <a:r>
              <a:rPr lang="fr-FR" baseline="0" dirty="0" smtClean="0"/>
              <a:t> des </a:t>
            </a:r>
            <a:r>
              <a:rPr lang="fr-FR" baseline="0" dirty="0" err="1" smtClean="0"/>
              <a:t>strategies</a:t>
            </a:r>
            <a:r>
              <a:rPr lang="fr-FR" baseline="0" dirty="0" smtClean="0"/>
              <a:t> ciblées afin de </a:t>
            </a:r>
            <a:r>
              <a:rPr lang="fr-FR" baseline="0" dirty="0" err="1" smtClean="0"/>
              <a:t>reduire</a:t>
            </a:r>
            <a:r>
              <a:rPr lang="fr-FR" baseline="0" dirty="0" smtClean="0"/>
              <a:t> l’activation des macrophages peut </a:t>
            </a:r>
            <a:r>
              <a:rPr lang="fr-FR" baseline="0" dirty="0" err="1" smtClean="0"/>
              <a:t>ameliorer</a:t>
            </a:r>
            <a:r>
              <a:rPr lang="fr-FR" baseline="0" dirty="0" smtClean="0"/>
              <a:t> la physiopathologie de la </a:t>
            </a:r>
            <a:r>
              <a:rPr lang="fr-FR" baseline="0" dirty="0" err="1" smtClean="0"/>
              <a:t>drepanocytose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068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Enfant </a:t>
            </a:r>
            <a:r>
              <a:rPr lang="fr-FR" dirty="0" err="1" smtClean="0"/>
              <a:t>drepanocytaire</a:t>
            </a:r>
            <a:r>
              <a:rPr lang="fr-FR" baseline="0" dirty="0" smtClean="0"/>
              <a:t> est susceptible aux infections et </a:t>
            </a:r>
            <a:r>
              <a:rPr lang="fr-FR" baseline="0" dirty="0" err="1" smtClean="0"/>
              <a:t>particulierement</a:t>
            </a:r>
            <a:r>
              <a:rPr lang="fr-FR" baseline="0" dirty="0" smtClean="0"/>
              <a:t> aux germes encapsulé</a:t>
            </a:r>
          </a:p>
          <a:p>
            <a:r>
              <a:rPr lang="fr-FR" baseline="0" dirty="0" smtClean="0"/>
              <a:t>Infection est associé a une forte mortalité et morbidité</a:t>
            </a:r>
          </a:p>
          <a:p>
            <a:r>
              <a:rPr lang="fr-FR" baseline="0" dirty="0" smtClean="0"/>
              <a:t>Dou la </a:t>
            </a:r>
            <a:r>
              <a:rPr lang="fr-FR" baseline="0" dirty="0" err="1" smtClean="0"/>
              <a:t>necessité</a:t>
            </a:r>
            <a:r>
              <a:rPr lang="fr-FR" baseline="0" dirty="0" smtClean="0"/>
              <a:t> de la </a:t>
            </a:r>
            <a:r>
              <a:rPr lang="fr-FR" baseline="0" dirty="0" err="1" smtClean="0"/>
              <a:t>prevention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72714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27970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3430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2000" dirty="0" err="1" smtClean="0"/>
              <a:t>Aucours</a:t>
            </a:r>
            <a:r>
              <a:rPr lang="fr-FR" sz="2000" dirty="0" smtClean="0"/>
              <a:t> de ce congres il a été</a:t>
            </a:r>
            <a:r>
              <a:rPr lang="fr-FR" sz="2000" baseline="0" dirty="0" smtClean="0"/>
              <a:t> abordés des </a:t>
            </a:r>
            <a:r>
              <a:rPr lang="fr-FR" sz="2000" dirty="0" smtClean="0"/>
              <a:t>Thématiques variés</a:t>
            </a:r>
          </a:p>
          <a:p>
            <a:r>
              <a:rPr lang="fr-FR" sz="2000" dirty="0" smtClean="0"/>
              <a:t>nous nous sommes limités</a:t>
            </a:r>
            <a:r>
              <a:rPr lang="fr-FR" sz="2000" baseline="0" dirty="0" smtClean="0"/>
              <a:t> sur notre domaine à savoir</a:t>
            </a: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8B0DB-6F9C-4C6B-A27C-BD17F3E57AEE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45749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25277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84698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 </a:t>
            </a:r>
            <a:r>
              <a:rPr lang="fr-FR" dirty="0" err="1" smtClean="0"/>
              <a:t>supplementation</a:t>
            </a:r>
            <a:r>
              <a:rPr lang="fr-FR" dirty="0" smtClean="0"/>
              <a:t> en zinc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88875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43416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Defis</a:t>
            </a:r>
            <a:r>
              <a:rPr lang="fr-FR" dirty="0" smtClean="0"/>
              <a:t> du </a:t>
            </a:r>
            <a:r>
              <a:rPr lang="fr-FR" dirty="0" err="1" smtClean="0"/>
              <a:t>critere</a:t>
            </a:r>
            <a:r>
              <a:rPr lang="fr-FR" dirty="0" smtClean="0"/>
              <a:t> d’</a:t>
            </a:r>
            <a:r>
              <a:rPr lang="fr-FR" dirty="0" err="1" smtClean="0"/>
              <a:t>evaluation</a:t>
            </a:r>
            <a:r>
              <a:rPr lang="fr-FR" dirty="0" smtClean="0"/>
              <a:t> dans</a:t>
            </a:r>
            <a:r>
              <a:rPr lang="fr-FR" baseline="0" dirty="0" smtClean="0"/>
              <a:t> la </a:t>
            </a:r>
            <a:r>
              <a:rPr lang="fr-FR" baseline="0" dirty="0" err="1" smtClean="0"/>
              <a:t>drepanocytose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97478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De la physiopathologie en </a:t>
            </a:r>
            <a:r>
              <a:rPr lang="fr-FR" dirty="0" err="1" smtClean="0"/>
              <a:t>decoule</a:t>
            </a:r>
            <a:r>
              <a:rPr lang="fr-FR" dirty="0" smtClean="0"/>
              <a:t> </a:t>
            </a:r>
          </a:p>
          <a:p>
            <a:r>
              <a:rPr lang="fr-FR" dirty="0" smtClean="0"/>
              <a:t>Les complications aigues, chronique</a:t>
            </a:r>
          </a:p>
          <a:p>
            <a:r>
              <a:rPr lang="fr-FR" dirty="0" smtClean="0"/>
              <a:t>Les </a:t>
            </a:r>
            <a:r>
              <a:rPr lang="fr-FR" dirty="0" err="1" smtClean="0"/>
              <a:t>symptomes</a:t>
            </a:r>
            <a:r>
              <a:rPr lang="fr-FR" dirty="0" smtClean="0"/>
              <a:t> chroniques</a:t>
            </a:r>
          </a:p>
          <a:p>
            <a:r>
              <a:rPr lang="fr-FR" dirty="0" err="1" smtClean="0"/>
              <a:t>Parametres</a:t>
            </a:r>
            <a:r>
              <a:rPr lang="fr-FR" baseline="0" dirty="0" smtClean="0"/>
              <a:t> biologiques et radiologiques sont à </a:t>
            </a:r>
            <a:r>
              <a:rPr lang="fr-FR" baseline="0" dirty="0" err="1" smtClean="0"/>
              <a:t>evaluer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81474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Difficulté</a:t>
            </a:r>
            <a:r>
              <a:rPr lang="fr-FR" baseline="0" dirty="0" smtClean="0"/>
              <a:t> dans la </a:t>
            </a:r>
            <a:r>
              <a:rPr lang="fr-FR" baseline="0" dirty="0" err="1" smtClean="0"/>
              <a:t>definition</a:t>
            </a:r>
            <a:r>
              <a:rPr lang="fr-FR" baseline="0" dirty="0" smtClean="0"/>
              <a:t> de manière consensuelle: la douleur est elle la CVO? Est quand on donne les </a:t>
            </a:r>
            <a:r>
              <a:rPr lang="fr-FR" baseline="0" dirty="0" err="1" smtClean="0"/>
              <a:t>opoids</a:t>
            </a:r>
            <a:r>
              <a:rPr lang="fr-FR" baseline="0" dirty="0" smtClean="0"/>
              <a:t>? Est-ce moment ou on va dans un </a:t>
            </a:r>
            <a:r>
              <a:rPr lang="fr-FR" baseline="0" dirty="0" err="1" smtClean="0"/>
              <a:t>etablissement</a:t>
            </a:r>
            <a:r>
              <a:rPr lang="fr-FR" baseline="0" dirty="0" smtClean="0"/>
              <a:t> de soins / consultation Ou en hospitalisation?</a:t>
            </a:r>
          </a:p>
          <a:p>
            <a:endParaRPr lang="fr-FR" baseline="0" dirty="0" smtClean="0"/>
          </a:p>
          <a:p>
            <a:r>
              <a:rPr lang="fr-FR" baseline="0" dirty="0" smtClean="0"/>
              <a:t>Variabilité interindividuel: la douleur d’origine multifactorielle? La </a:t>
            </a:r>
            <a:r>
              <a:rPr lang="fr-FR" baseline="0" dirty="0" err="1" smtClean="0"/>
              <a:t>duree</a:t>
            </a:r>
            <a:r>
              <a:rPr lang="fr-FR" baseline="0" dirty="0" smtClean="0"/>
              <a:t> de la crise est subjective est ce au moment ou la douleur s’</a:t>
            </a:r>
            <a:r>
              <a:rPr lang="fr-FR" baseline="0" dirty="0" err="1" smtClean="0"/>
              <a:t>arrete</a:t>
            </a:r>
            <a:r>
              <a:rPr lang="fr-FR" baseline="0" dirty="0" smtClean="0"/>
              <a:t>?</a:t>
            </a:r>
          </a:p>
          <a:p>
            <a:r>
              <a:rPr lang="fr-FR" baseline="0" dirty="0" smtClean="0"/>
              <a:t>La </a:t>
            </a:r>
            <a:r>
              <a:rPr lang="fr-FR" baseline="0" dirty="0" err="1" smtClean="0"/>
              <a:t>duree</a:t>
            </a:r>
            <a:r>
              <a:rPr lang="fr-FR" baseline="0" dirty="0" smtClean="0"/>
              <a:t> d’hospitalisation// influence des </a:t>
            </a:r>
            <a:r>
              <a:rPr lang="fr-FR" baseline="0" dirty="0" err="1" smtClean="0"/>
              <a:t>parametres</a:t>
            </a:r>
            <a:r>
              <a:rPr lang="fr-FR" baseline="0" dirty="0" smtClean="0"/>
              <a:t> sociaux et psychologiques</a:t>
            </a:r>
          </a:p>
          <a:p>
            <a:r>
              <a:rPr lang="fr-FR" baseline="0" dirty="0" err="1" smtClean="0"/>
              <a:t>Acces</a:t>
            </a:r>
            <a:r>
              <a:rPr lang="fr-FR" baseline="0" dirty="0" smtClean="0"/>
              <a:t> aux structures sanitaires varie en fonction des pays</a:t>
            </a:r>
          </a:p>
          <a:p>
            <a:r>
              <a:rPr lang="fr-FR" baseline="0" dirty="0" smtClean="0"/>
              <a:t>Associé aux facteurs environnementaux: froid DSH hypoxie stress infection incluant le paludisme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44610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Ainsi plusieurs options </a:t>
            </a:r>
            <a:r>
              <a:rPr lang="fr-FR" dirty="0" err="1" smtClean="0"/>
              <a:t>therapeutiques</a:t>
            </a:r>
            <a:r>
              <a:rPr lang="fr-FR" dirty="0" smtClean="0"/>
              <a:t> ont </a:t>
            </a:r>
            <a:r>
              <a:rPr lang="fr-FR" dirty="0" err="1" smtClean="0"/>
              <a:t>etet</a:t>
            </a:r>
            <a:r>
              <a:rPr lang="fr-FR" dirty="0" smtClean="0"/>
              <a:t> mis en place  </a:t>
            </a:r>
          </a:p>
          <a:p>
            <a:r>
              <a:rPr lang="fr-FR" dirty="0" smtClean="0"/>
              <a:t>Mais de tout ceux la , 04 ont</a:t>
            </a:r>
            <a:r>
              <a:rPr lang="fr-FR" baseline="0" dirty="0" smtClean="0"/>
              <a:t> prouvé leur efficacité</a:t>
            </a:r>
          </a:p>
          <a:p>
            <a:r>
              <a:rPr lang="fr-FR" baseline="0" dirty="0" smtClean="0"/>
              <a:t>D’où il </a:t>
            </a:r>
            <a:r>
              <a:rPr lang="fr-FR" baseline="0" dirty="0" err="1" smtClean="0"/>
              <a:t>ya</a:t>
            </a:r>
            <a:r>
              <a:rPr lang="fr-FR" baseline="0" dirty="0" smtClean="0"/>
              <a:t> encore à faire  car manque d’efficacité des </a:t>
            </a:r>
            <a:r>
              <a:rPr lang="fr-FR" baseline="0" dirty="0" err="1" smtClean="0"/>
              <a:t>ttt</a:t>
            </a:r>
            <a:r>
              <a:rPr lang="fr-FR" baseline="0" dirty="0" smtClean="0"/>
              <a:t> ou sous optimalisation des </a:t>
            </a:r>
            <a:r>
              <a:rPr lang="fr-FR" baseline="0" dirty="0" err="1" smtClean="0"/>
              <a:t>criteres</a:t>
            </a:r>
            <a:r>
              <a:rPr lang="fr-FR" baseline="0" dirty="0" smtClean="0"/>
              <a:t> d’</a:t>
            </a:r>
            <a:r>
              <a:rPr lang="fr-FR" baseline="0" dirty="0" err="1" smtClean="0"/>
              <a:t>evaluation</a:t>
            </a:r>
            <a:r>
              <a:rPr lang="fr-FR" baseline="0" dirty="0" smtClean="0"/>
              <a:t> dans l’essais clinique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10057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87962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Parmis</a:t>
            </a:r>
            <a:r>
              <a:rPr lang="fr-FR" baseline="0" dirty="0" smtClean="0"/>
              <a:t> les 04 </a:t>
            </a:r>
            <a:r>
              <a:rPr lang="fr-FR" baseline="0" dirty="0" err="1" smtClean="0"/>
              <a:t>medicaments</a:t>
            </a:r>
            <a:r>
              <a:rPr lang="fr-FR" baseline="0" dirty="0" smtClean="0"/>
              <a:t>  </a:t>
            </a:r>
            <a:r>
              <a:rPr lang="fr-FR" baseline="0" dirty="0" err="1" smtClean="0"/>
              <a:t>hydrouree</a:t>
            </a:r>
            <a:r>
              <a:rPr lang="fr-FR" baseline="0" dirty="0" smtClean="0"/>
              <a:t> a prouve son efficacité</a:t>
            </a:r>
          </a:p>
          <a:p>
            <a:r>
              <a:rPr lang="fr-FR" baseline="0" dirty="0" smtClean="0"/>
              <a:t>Il </a:t>
            </a:r>
            <a:r>
              <a:rPr lang="fr-FR" baseline="0" dirty="0" err="1" smtClean="0"/>
              <a:t>nya</a:t>
            </a:r>
            <a:r>
              <a:rPr lang="fr-FR" baseline="0" dirty="0" smtClean="0"/>
              <a:t> pas de contre indications à son initiation , il doit </a:t>
            </a:r>
            <a:r>
              <a:rPr lang="fr-FR" baseline="0" dirty="0" err="1" smtClean="0"/>
              <a:t>etre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debuté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tot</a:t>
            </a:r>
            <a:endParaRPr lang="fr-FR" baseline="0" dirty="0" smtClean="0"/>
          </a:p>
          <a:p>
            <a:r>
              <a:rPr lang="fr-FR" baseline="0" dirty="0" smtClean="0"/>
              <a:t>Mais par contre il est </a:t>
            </a:r>
            <a:r>
              <a:rPr lang="fr-FR" baseline="0" dirty="0" err="1" smtClean="0"/>
              <a:t>necessaire</a:t>
            </a:r>
            <a:r>
              <a:rPr lang="fr-FR" baseline="0" dirty="0" smtClean="0"/>
              <a:t> de faire une surveillance sous traitement / effet </a:t>
            </a:r>
            <a:r>
              <a:rPr lang="fr-FR" baseline="0" dirty="0" err="1" smtClean="0"/>
              <a:t>indesirable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6069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Apres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ceremonie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d’ouverture</a:t>
            </a:r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C2DEDF-E3EC-463C-94FB-649FDE27D13F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77245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32662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23613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Il est important de connaitre les complications</a:t>
            </a:r>
            <a:r>
              <a:rPr lang="fr-FR" baseline="0" dirty="0" smtClean="0"/>
              <a:t> chroniques afin de pouvoir les </a:t>
            </a:r>
            <a:r>
              <a:rPr lang="fr-FR" baseline="0" dirty="0" err="1" smtClean="0"/>
              <a:t>prevenir</a:t>
            </a:r>
            <a:r>
              <a:rPr lang="fr-FR" baseline="0" dirty="0" smtClean="0"/>
              <a:t> des la jeune enfance</a:t>
            </a:r>
          </a:p>
          <a:p>
            <a:r>
              <a:rPr lang="fr-FR" baseline="0" dirty="0" err="1" smtClean="0"/>
              <a:t>Cest</a:t>
            </a:r>
            <a:r>
              <a:rPr lang="fr-FR" baseline="0" dirty="0" smtClean="0"/>
              <a:t> suivies que nous avons suivie les </a:t>
            </a:r>
            <a:r>
              <a:rPr lang="fr-FR" baseline="0" dirty="0" err="1" smtClean="0"/>
              <a:t>presentations</a:t>
            </a:r>
            <a:r>
              <a:rPr lang="fr-FR" baseline="0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63524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Activation de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linduction</a:t>
            </a:r>
            <a:r>
              <a:rPr lang="fr-FR" baseline="0" dirty="0" smtClean="0"/>
              <a:t> de l’</a:t>
            </a:r>
            <a:r>
              <a:rPr lang="fr-FR" dirty="0" smtClean="0"/>
              <a:t>ARN </a:t>
            </a:r>
            <a:r>
              <a:rPr lang="fr-FR" dirty="0" err="1" smtClean="0"/>
              <a:t>medié</a:t>
            </a:r>
            <a:r>
              <a:rPr lang="fr-FR" dirty="0" smtClean="0"/>
              <a:t> de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HBGamma</a:t>
            </a:r>
            <a:r>
              <a:rPr lang="fr-FR" baseline="0" dirty="0" smtClean="0"/>
              <a:t> </a:t>
            </a:r>
            <a:r>
              <a:rPr lang="fr-FR" dirty="0" smtClean="0"/>
              <a:t> via </a:t>
            </a:r>
            <a:r>
              <a:rPr lang="fr-FR" dirty="0" err="1" smtClean="0"/>
              <a:t>l,administration</a:t>
            </a:r>
            <a:r>
              <a:rPr lang="fr-FR" dirty="0" smtClean="0"/>
              <a:t> de liposomes pour le traitement in vivo de la </a:t>
            </a:r>
            <a:r>
              <a:rPr lang="fr-FR" dirty="0" err="1" smtClean="0"/>
              <a:t>drepanocytose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1877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Induction de l’</a:t>
            </a:r>
            <a:r>
              <a:rPr lang="fr-FR" dirty="0" err="1" smtClean="0"/>
              <a:t>Hb</a:t>
            </a:r>
            <a:r>
              <a:rPr lang="fr-FR" dirty="0" smtClean="0"/>
              <a:t> F corrige le </a:t>
            </a:r>
            <a:r>
              <a:rPr lang="fr-FR" dirty="0" err="1" smtClean="0"/>
              <a:t>phenotype</a:t>
            </a:r>
            <a:r>
              <a:rPr lang="fr-FR" dirty="0" smtClean="0"/>
              <a:t> de la </a:t>
            </a:r>
            <a:r>
              <a:rPr lang="fr-FR" dirty="0" err="1" smtClean="0"/>
              <a:t>drepanocytose</a:t>
            </a:r>
            <a:r>
              <a:rPr lang="fr-FR" dirty="0" smtClean="0"/>
              <a:t> en rompant la </a:t>
            </a:r>
            <a:r>
              <a:rPr lang="fr-FR" dirty="0" err="1" smtClean="0"/>
              <a:t>polymerisation</a:t>
            </a:r>
            <a:r>
              <a:rPr lang="fr-FR" dirty="0" smtClean="0"/>
              <a:t> de </a:t>
            </a:r>
            <a:r>
              <a:rPr lang="fr-FR" dirty="0" err="1" smtClean="0"/>
              <a:t>Hb</a:t>
            </a:r>
            <a:r>
              <a:rPr lang="fr-FR" dirty="0" smtClean="0"/>
              <a:t> 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1475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Bien que </a:t>
            </a:r>
            <a:r>
              <a:rPr lang="fr-FR" dirty="0" err="1" smtClean="0"/>
              <a:t>tres</a:t>
            </a:r>
            <a:r>
              <a:rPr lang="fr-FR" dirty="0" smtClean="0"/>
              <a:t> efficace,</a:t>
            </a:r>
            <a:r>
              <a:rPr lang="fr-FR" baseline="0" dirty="0" smtClean="0"/>
              <a:t> il est approuvé que l’inducteur de </a:t>
            </a:r>
            <a:r>
              <a:rPr lang="fr-FR" baseline="0" dirty="0" err="1" smtClean="0"/>
              <a:t>HbF</a:t>
            </a:r>
            <a:r>
              <a:rPr lang="fr-FR" baseline="0" dirty="0" smtClean="0"/>
              <a:t> a des limites</a:t>
            </a:r>
          </a:p>
          <a:p>
            <a:r>
              <a:rPr lang="fr-FR" baseline="0" dirty="0" smtClean="0"/>
              <a:t>Concernant l’</a:t>
            </a:r>
            <a:r>
              <a:rPr lang="fr-FR" baseline="0" dirty="0" err="1" smtClean="0"/>
              <a:t>hydroxyure</a:t>
            </a:r>
            <a:endParaRPr lang="fr-FR" baseline="0" dirty="0" smtClean="0"/>
          </a:p>
          <a:p>
            <a:r>
              <a:rPr lang="fr-FR" baseline="0" dirty="0" smtClean="0"/>
              <a:t>Avant la naissance, </a:t>
            </a:r>
            <a:r>
              <a:rPr lang="fr-FR" baseline="0" dirty="0" err="1" smtClean="0"/>
              <a:t>HbF</a:t>
            </a:r>
            <a:r>
              <a:rPr lang="fr-FR" baseline="0" dirty="0" smtClean="0"/>
              <a:t> contient deux chaine de globine alpha et 02 chaine d’</a:t>
            </a:r>
            <a:r>
              <a:rPr lang="fr-FR" baseline="0" dirty="0" err="1" smtClean="0"/>
              <a:t>Hb</a:t>
            </a:r>
            <a:r>
              <a:rPr lang="fr-FR" baseline="0" dirty="0" smtClean="0"/>
              <a:t> gamma</a:t>
            </a:r>
          </a:p>
          <a:p>
            <a:r>
              <a:rPr lang="fr-FR" baseline="0" dirty="0" smtClean="0"/>
              <a:t>Apres naissance </a:t>
            </a:r>
            <a:r>
              <a:rPr lang="fr-FR" baseline="0" dirty="0" err="1" smtClean="0"/>
              <a:t>Hb</a:t>
            </a:r>
            <a:r>
              <a:rPr lang="fr-FR" baseline="0" dirty="0" smtClean="0"/>
              <a:t> A  92%, </a:t>
            </a:r>
            <a:r>
              <a:rPr lang="fr-FR" baseline="0" dirty="0" err="1" smtClean="0"/>
              <a:t>Hb</a:t>
            </a:r>
            <a:r>
              <a:rPr lang="fr-FR" baseline="0" dirty="0" smtClean="0"/>
              <a:t> D 2%et </a:t>
            </a:r>
            <a:r>
              <a:rPr lang="fr-FR" baseline="0" dirty="0" err="1" smtClean="0"/>
              <a:t>Hb</a:t>
            </a:r>
            <a:r>
              <a:rPr lang="fr-FR" baseline="0" dirty="0" smtClean="0"/>
              <a:t> F 1%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75258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Activation de l’ARN</a:t>
            </a:r>
            <a:r>
              <a:rPr lang="fr-FR" baseline="0" dirty="0" smtClean="0"/>
              <a:t> est un </a:t>
            </a:r>
            <a:r>
              <a:rPr lang="fr-FR" baseline="0" dirty="0" err="1" smtClean="0"/>
              <a:t>mecanism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evolutif</a:t>
            </a:r>
            <a:r>
              <a:rPr lang="fr-FR" baseline="0" dirty="0" smtClean="0"/>
              <a:t> conservé</a:t>
            </a:r>
          </a:p>
          <a:p>
            <a:r>
              <a:rPr lang="fr-FR" baseline="0" dirty="0" smtClean="0"/>
              <a:t>Li et place ont </a:t>
            </a:r>
            <a:r>
              <a:rPr lang="fr-FR" baseline="0" dirty="0" err="1" smtClean="0"/>
              <a:t>demo,ntré</a:t>
            </a:r>
            <a:r>
              <a:rPr lang="fr-FR" baseline="0" dirty="0" smtClean="0"/>
              <a:t> comment </a:t>
            </a:r>
            <a:r>
              <a:rPr lang="fr-FR" baseline="0" dirty="0" err="1" smtClean="0"/>
              <a:t>hameconner</a:t>
            </a:r>
            <a:r>
              <a:rPr lang="fr-FR" baseline="0" dirty="0" smtClean="0"/>
              <a:t> ce </a:t>
            </a:r>
            <a:r>
              <a:rPr lang="fr-FR" baseline="0" dirty="0" err="1" smtClean="0"/>
              <a:t>mecanism</a:t>
            </a:r>
            <a:r>
              <a:rPr lang="fr-FR" baseline="0" dirty="0" smtClean="0"/>
              <a:t> en introduisant des </a:t>
            </a:r>
            <a:r>
              <a:rPr lang="fr-FR" baseline="0" dirty="0" err="1" smtClean="0"/>
              <a:t>oliponucleotides</a:t>
            </a:r>
            <a:r>
              <a:rPr lang="fr-FR" baseline="0" dirty="0" smtClean="0"/>
              <a:t>  dans une cellule qui imitent ensuite le processus </a:t>
            </a:r>
            <a:r>
              <a:rPr lang="fr-FR" baseline="0" dirty="0" err="1" smtClean="0"/>
              <a:t>endogene</a:t>
            </a:r>
            <a:r>
              <a:rPr lang="fr-FR" baseline="0" dirty="0" smtClean="0"/>
              <a:t> de la cellule</a:t>
            </a:r>
          </a:p>
          <a:p>
            <a:r>
              <a:rPr lang="fr-FR" baseline="0" dirty="0" smtClean="0"/>
              <a:t>Les petits ARN activateurs sont similaires aux ARN sauf qu’ils augmentent l’expression des </a:t>
            </a:r>
            <a:r>
              <a:rPr lang="fr-FR" baseline="0" dirty="0" err="1" smtClean="0"/>
              <a:t>genes</a:t>
            </a:r>
            <a:r>
              <a:rPr lang="fr-FR" baseline="0" dirty="0" smtClean="0"/>
              <a:t> dans le noyau plutôt que de le diminuer dans le cytoplasme</a:t>
            </a:r>
          </a:p>
          <a:p>
            <a:r>
              <a:rPr lang="fr-FR" baseline="0" dirty="0" smtClean="0"/>
              <a:t>Nous avons identifié et </a:t>
            </a:r>
            <a:r>
              <a:rPr lang="fr-FR" baseline="0" dirty="0" err="1" smtClean="0"/>
              <a:t>developé</a:t>
            </a:r>
            <a:r>
              <a:rPr lang="fr-FR" baseline="0" dirty="0" smtClean="0"/>
              <a:t> un ARN qui peut </a:t>
            </a:r>
            <a:r>
              <a:rPr lang="fr-FR" baseline="0" dirty="0" err="1" smtClean="0"/>
              <a:t>specifiquement</a:t>
            </a:r>
            <a:r>
              <a:rPr lang="fr-FR" baseline="0" dirty="0" smtClean="0"/>
              <a:t> augmenter l’expression de la globine gamma a des niveaux </a:t>
            </a:r>
            <a:r>
              <a:rPr lang="fr-FR" baseline="0" dirty="0" err="1" smtClean="0"/>
              <a:t>therapeutiques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differents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70070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MTL-HB</a:t>
            </a:r>
            <a:r>
              <a:rPr lang="fr-FR" baseline="0" dirty="0" smtClean="0"/>
              <a:t> G  est simulé pour induire des niveaux protecteurs de %</a:t>
            </a:r>
            <a:r>
              <a:rPr lang="fr-FR" baseline="0" dirty="0" err="1" smtClean="0"/>
              <a:t>Hb</a:t>
            </a:r>
            <a:r>
              <a:rPr lang="fr-FR" baseline="0" dirty="0" smtClean="0"/>
              <a:t> F chez les patients atteints de </a:t>
            </a:r>
            <a:r>
              <a:rPr lang="fr-FR" baseline="0" dirty="0" err="1" smtClean="0"/>
              <a:t>drepanocytose</a:t>
            </a:r>
            <a:r>
              <a:rPr lang="fr-FR" baseline="0" dirty="0" smtClean="0"/>
              <a:t> avec une un seul dosage mensuel par voie IV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44014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912297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3905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Apres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ceremonie</a:t>
            </a:r>
            <a:r>
              <a:rPr lang="fr-FR" sz="12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d’ouverture</a:t>
            </a:r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C2DEDF-E3EC-463C-94FB-649FDE27D13F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20253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</a:t>
            </a:r>
            <a:r>
              <a:rPr lang="fr-FR" dirty="0" err="1" smtClean="0"/>
              <a:t>deficit</a:t>
            </a:r>
            <a:r>
              <a:rPr lang="fr-FR" dirty="0" smtClean="0"/>
              <a:t> en pyruvate kinase est une maladie </a:t>
            </a:r>
            <a:r>
              <a:rPr lang="fr-FR" dirty="0" err="1" smtClean="0"/>
              <a:t>hereditaire</a:t>
            </a:r>
            <a:r>
              <a:rPr lang="fr-FR" baseline="0" dirty="0" smtClean="0"/>
              <a:t> rare causé par la mutation du </a:t>
            </a:r>
            <a:r>
              <a:rPr lang="fr-FR" baseline="0" dirty="0" err="1" smtClean="0"/>
              <a:t>gene</a:t>
            </a:r>
            <a:r>
              <a:rPr lang="fr-FR" baseline="0" dirty="0" smtClean="0"/>
              <a:t> PKLR entrainant des anomalies de l’enzyme PK des GR</a:t>
            </a:r>
          </a:p>
          <a:p>
            <a:r>
              <a:rPr lang="fr-FR" baseline="0" dirty="0" smtClean="0"/>
              <a:t>La carence en PK est principalement PEC par des transfusions sanguines et une </a:t>
            </a:r>
            <a:r>
              <a:rPr lang="fr-FR" baseline="0" dirty="0" err="1" smtClean="0"/>
              <a:t>splenectomie</a:t>
            </a:r>
            <a:endParaRPr lang="fr-FR" baseline="0" dirty="0" smtClean="0"/>
          </a:p>
          <a:p>
            <a:r>
              <a:rPr lang="fr-FR" dirty="0" smtClean="0"/>
              <a:t>La pyruvate kinase produit</a:t>
            </a:r>
            <a:r>
              <a:rPr lang="fr-FR" baseline="0" dirty="0" smtClean="0"/>
              <a:t> ATP de l’ADP en </a:t>
            </a:r>
            <a:r>
              <a:rPr lang="fr-FR" baseline="0" dirty="0" err="1" smtClean="0"/>
              <a:t>catabolysant</a:t>
            </a:r>
            <a:r>
              <a:rPr lang="fr-FR" baseline="0" dirty="0" smtClean="0"/>
              <a:t> le </a:t>
            </a:r>
            <a:r>
              <a:rPr lang="fr-FR" baseline="0" dirty="0" err="1" smtClean="0"/>
              <a:t>phosphoenolpyruvate</a:t>
            </a:r>
            <a:r>
              <a:rPr lang="fr-FR" baseline="0" dirty="0" smtClean="0"/>
              <a:t> en pyruvate</a:t>
            </a:r>
          </a:p>
          <a:p>
            <a:r>
              <a:rPr lang="fr-FR" baseline="0" dirty="0" smtClean="0"/>
              <a:t>02 types de PK musculaire et </a:t>
            </a:r>
            <a:r>
              <a:rPr lang="fr-FR" baseline="0" dirty="0" err="1" smtClean="0"/>
              <a:t>et</a:t>
            </a:r>
            <a:r>
              <a:rPr lang="fr-FR" baseline="0" dirty="0" smtClean="0"/>
              <a:t> dans le GR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99126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 activant le PK R</a:t>
            </a:r>
          </a:p>
          <a:p>
            <a:r>
              <a:rPr lang="fr-FR" dirty="0" smtClean="0"/>
              <a:t>Cela va augmenter l’ATP, </a:t>
            </a:r>
            <a:r>
              <a:rPr lang="fr-FR" dirty="0" err="1" smtClean="0"/>
              <a:t>ameliorer</a:t>
            </a:r>
            <a:r>
              <a:rPr lang="fr-FR" dirty="0" smtClean="0"/>
              <a:t> l’</a:t>
            </a:r>
            <a:r>
              <a:rPr lang="fr-FR" dirty="0" err="1" smtClean="0"/>
              <a:t>integrité</a:t>
            </a:r>
            <a:r>
              <a:rPr lang="fr-FR" dirty="0" smtClean="0"/>
              <a:t> des membranes</a:t>
            </a:r>
          </a:p>
          <a:p>
            <a:r>
              <a:rPr lang="fr-FR" dirty="0" err="1" smtClean="0"/>
              <a:t>Reduit</a:t>
            </a:r>
            <a:r>
              <a:rPr lang="fr-FR" baseline="0" dirty="0" smtClean="0"/>
              <a:t> le 2,3 DPG qui va augmenter la liaison à </a:t>
            </a:r>
            <a:r>
              <a:rPr lang="fr-FR" baseline="0" dirty="0" err="1" smtClean="0"/>
              <a:t>oxygene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reduire</a:t>
            </a:r>
            <a:r>
              <a:rPr lang="fr-FR" baseline="0" dirty="0" smtClean="0"/>
              <a:t> la </a:t>
            </a:r>
            <a:r>
              <a:rPr lang="fr-FR" baseline="0" dirty="0" err="1" smtClean="0"/>
              <a:t>polymerisation</a:t>
            </a:r>
            <a:r>
              <a:rPr lang="fr-FR" baseline="0" dirty="0" smtClean="0"/>
              <a:t> de </a:t>
            </a:r>
            <a:r>
              <a:rPr lang="fr-FR" baseline="0" dirty="0" err="1" smtClean="0"/>
              <a:t>Hb</a:t>
            </a:r>
            <a:r>
              <a:rPr lang="fr-FR" baseline="0" dirty="0" smtClean="0"/>
              <a:t> s</a:t>
            </a:r>
          </a:p>
          <a:p>
            <a:r>
              <a:rPr lang="fr-FR" baseline="0" dirty="0" err="1" smtClean="0"/>
              <a:t>Reduire</a:t>
            </a:r>
            <a:r>
              <a:rPr lang="fr-FR" baseline="0" dirty="0" smtClean="0"/>
              <a:t> la </a:t>
            </a:r>
            <a:r>
              <a:rPr lang="fr-FR" baseline="0" dirty="0" err="1" smtClean="0"/>
              <a:t>vaso</a:t>
            </a:r>
            <a:r>
              <a:rPr lang="fr-FR" baseline="0" dirty="0" smtClean="0"/>
              <a:t> occlusion et </a:t>
            </a:r>
            <a:r>
              <a:rPr lang="fr-FR" baseline="0" dirty="0" err="1" smtClean="0"/>
              <a:t>hemolyse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44245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02 </a:t>
            </a:r>
            <a:r>
              <a:rPr lang="fr-FR" dirty="0" err="1" smtClean="0"/>
              <a:t>molecules</a:t>
            </a:r>
            <a:r>
              <a:rPr lang="fr-FR" baseline="0" dirty="0" smtClean="0"/>
              <a:t> qui vont activer le PK et ainsi favoriser la production de l’ATP </a:t>
            </a:r>
          </a:p>
          <a:p>
            <a:r>
              <a:rPr lang="fr-FR" baseline="0" dirty="0" smtClean="0"/>
              <a:t>Diminution de la </a:t>
            </a:r>
            <a:r>
              <a:rPr lang="fr-FR" baseline="0" dirty="0" err="1" smtClean="0"/>
              <a:t>polymerisation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Hbs</a:t>
            </a:r>
            <a:r>
              <a:rPr lang="fr-FR" baseline="0" dirty="0" smtClean="0"/>
              <a:t> et </a:t>
            </a:r>
            <a:r>
              <a:rPr lang="fr-FR" baseline="0" dirty="0" err="1" smtClean="0"/>
              <a:t>ameliorer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integrité</a:t>
            </a:r>
            <a:r>
              <a:rPr lang="fr-FR" baseline="0" dirty="0" smtClean="0"/>
              <a:t> du GR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50342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  <a:p>
            <a:r>
              <a:rPr lang="fr-FR" dirty="0" smtClean="0"/>
              <a:t>Aucun</a:t>
            </a:r>
            <a:r>
              <a:rPr lang="fr-FR" baseline="0" dirty="0" smtClean="0"/>
              <a:t> traitement  n’est approuvé pour la PEC du </a:t>
            </a:r>
            <a:r>
              <a:rPr lang="fr-FR" baseline="0" dirty="0" err="1" smtClean="0"/>
              <a:t>deficit</a:t>
            </a:r>
            <a:r>
              <a:rPr lang="fr-FR" baseline="0" dirty="0" smtClean="0"/>
              <a:t> en PK</a:t>
            </a:r>
          </a:p>
          <a:p>
            <a:r>
              <a:rPr lang="fr-FR" baseline="0" dirty="0" smtClean="0"/>
              <a:t>Des </a:t>
            </a:r>
            <a:r>
              <a:rPr lang="fr-FR" baseline="0" dirty="0" err="1" smtClean="0"/>
              <a:t>medicaments</a:t>
            </a:r>
            <a:r>
              <a:rPr lang="fr-FR" baseline="0" dirty="0" smtClean="0"/>
              <a:t> ciblant la cause sous jacente de l’</a:t>
            </a:r>
            <a:r>
              <a:rPr lang="fr-FR" baseline="0" dirty="0" err="1" smtClean="0"/>
              <a:t>hemolyse</a:t>
            </a:r>
            <a:r>
              <a:rPr lang="fr-FR" baseline="0" dirty="0" smtClean="0"/>
              <a:t> est </a:t>
            </a:r>
            <a:r>
              <a:rPr lang="fr-FR" baseline="0" dirty="0" err="1" smtClean="0"/>
              <a:t>necessaire</a:t>
            </a:r>
            <a:r>
              <a:rPr lang="fr-FR" baseline="0" dirty="0" smtClean="0"/>
              <a:t>, le </a:t>
            </a:r>
            <a:r>
              <a:rPr lang="fr-FR" baseline="0" dirty="0" err="1" smtClean="0"/>
              <a:t>mitapivat</a:t>
            </a:r>
            <a:r>
              <a:rPr lang="fr-FR" baseline="0" dirty="0" smtClean="0"/>
              <a:t> a donc été approuvé aux USA et aux royaumes unis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076952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Amelioration</a:t>
            </a:r>
            <a:r>
              <a:rPr lang="fr-FR" baseline="0" dirty="0" smtClean="0"/>
              <a:t> en terme de nombre de transfusion; de volume de transfusion et du </a:t>
            </a:r>
            <a:r>
              <a:rPr lang="fr-FR" baseline="0" dirty="0" err="1" smtClean="0"/>
              <a:t>tx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d;Hb</a:t>
            </a:r>
            <a:r>
              <a:rPr lang="fr-FR" baseline="0" dirty="0" smtClean="0"/>
              <a:t> </a:t>
            </a:r>
          </a:p>
          <a:p>
            <a:r>
              <a:rPr lang="fr-FR" baseline="0" dirty="0" err="1" smtClean="0"/>
              <a:t>Reduction</a:t>
            </a:r>
            <a:r>
              <a:rPr lang="fr-FR" baseline="0" dirty="0" smtClean="0"/>
              <a:t> de 233% dans le volume total de transfusion de GR entre la 9</a:t>
            </a:r>
            <a:r>
              <a:rPr lang="fr-FR" baseline="30000" dirty="0" smtClean="0"/>
              <a:t>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sem</a:t>
            </a:r>
            <a:r>
              <a:rPr lang="fr-FR" baseline="0" dirty="0" smtClean="0"/>
              <a:t> et la 32 semaine</a:t>
            </a:r>
          </a:p>
          <a:p>
            <a:r>
              <a:rPr lang="fr-FR" baseline="0" dirty="0" err="1" smtClean="0"/>
              <a:t>Reponse</a:t>
            </a:r>
            <a:r>
              <a:rPr lang="fr-FR" baseline="0" dirty="0" smtClean="0"/>
              <a:t> sans </a:t>
            </a:r>
            <a:r>
              <a:rPr lang="fr-FR" baseline="0" dirty="0" err="1" smtClean="0"/>
              <a:t>tranfusion</a:t>
            </a:r>
            <a:endParaRPr lang="fr-FR" baseline="0" dirty="0" smtClean="0"/>
          </a:p>
          <a:p>
            <a:r>
              <a:rPr lang="fr-FR" baseline="0" dirty="0" err="1" smtClean="0"/>
              <a:t>Amelioration</a:t>
            </a:r>
            <a:r>
              <a:rPr lang="fr-FR" baseline="0" dirty="0" smtClean="0"/>
              <a:t> du taux d’</a:t>
            </a:r>
            <a:r>
              <a:rPr lang="fr-FR" baseline="0" dirty="0" err="1" smtClean="0"/>
              <a:t>Hb</a:t>
            </a:r>
            <a:r>
              <a:rPr lang="fr-FR" baseline="0" dirty="0" smtClean="0"/>
              <a:t>  au moins 01 fois  des la 8</a:t>
            </a:r>
            <a:r>
              <a:rPr lang="fr-FR" baseline="30000" dirty="0" smtClean="0"/>
              <a:t>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sem</a:t>
            </a:r>
            <a:r>
              <a:rPr lang="fr-FR" baseline="0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838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traitement à long terme par </a:t>
            </a:r>
            <a:r>
              <a:rPr lang="fr-FR" dirty="0" err="1" smtClean="0"/>
              <a:t>mitapivat</a:t>
            </a:r>
            <a:r>
              <a:rPr lang="fr-FR" dirty="0" smtClean="0"/>
              <a:t> chez les patients atteints de </a:t>
            </a:r>
            <a:r>
              <a:rPr lang="fr-FR" dirty="0" err="1" smtClean="0"/>
              <a:t>drepanocytose</a:t>
            </a:r>
            <a:r>
              <a:rPr lang="fr-FR" dirty="0" smtClean="0"/>
              <a:t> est</a:t>
            </a:r>
            <a:r>
              <a:rPr lang="fr-FR" baseline="0" dirty="0" smtClean="0"/>
              <a:t> associé à des </a:t>
            </a:r>
            <a:r>
              <a:rPr lang="fr-FR" baseline="0" dirty="0" err="1" smtClean="0"/>
              <a:t>ameliorations</a:t>
            </a:r>
            <a:r>
              <a:rPr lang="fr-FR" baseline="0" dirty="0" smtClean="0"/>
              <a:t> durables des marqueurs de laboratoire et à une tendance à la baisse des EOV et des hospitalisations</a:t>
            </a:r>
          </a:p>
          <a:p>
            <a:r>
              <a:rPr lang="fr-FR" baseline="0" dirty="0" err="1" smtClean="0"/>
              <a:t>Mitapivat</a:t>
            </a:r>
            <a:r>
              <a:rPr lang="fr-FR" baseline="0" dirty="0" smtClean="0"/>
              <a:t> est bien </a:t>
            </a:r>
            <a:r>
              <a:rPr lang="fr-FR" baseline="0" dirty="0" err="1" smtClean="0"/>
              <a:t>tolere</a:t>
            </a:r>
            <a:r>
              <a:rPr lang="fr-FR" baseline="0" dirty="0" smtClean="0"/>
              <a:t> avec des </a:t>
            </a:r>
            <a:r>
              <a:rPr lang="fr-FR" baseline="0" dirty="0" err="1" smtClean="0"/>
              <a:t>evenements</a:t>
            </a:r>
            <a:r>
              <a:rPr lang="fr-FR" baseline="0" dirty="0" smtClean="0"/>
              <a:t> pour la plupart légers et aucun </a:t>
            </a:r>
            <a:r>
              <a:rPr lang="fr-FR" baseline="0" dirty="0" err="1" smtClean="0"/>
              <a:t>evenement</a:t>
            </a:r>
            <a:r>
              <a:rPr lang="fr-FR" baseline="0" dirty="0" smtClean="0"/>
              <a:t> grave </a:t>
            </a:r>
            <a:r>
              <a:rPr lang="fr-FR" baseline="0" dirty="0" err="1" smtClean="0"/>
              <a:t>preoccupations</a:t>
            </a:r>
            <a:r>
              <a:rPr lang="fr-FR" baseline="0" dirty="0" smtClean="0"/>
              <a:t> concernant la </a:t>
            </a:r>
            <a:r>
              <a:rPr lang="fr-FR" baseline="0" dirty="0" err="1" smtClean="0"/>
              <a:t>securité</a:t>
            </a:r>
            <a:endParaRPr lang="fr-FR" baseline="0" dirty="0" smtClean="0"/>
          </a:p>
          <a:p>
            <a:r>
              <a:rPr lang="fr-FR" baseline="0" dirty="0" smtClean="0"/>
              <a:t>Les marqueurs urinaires doivent </a:t>
            </a:r>
            <a:r>
              <a:rPr lang="fr-FR" baseline="0" dirty="0" err="1" smtClean="0"/>
              <a:t>etre</a:t>
            </a:r>
            <a:r>
              <a:rPr lang="fr-FR" baseline="0" dirty="0" smtClean="0"/>
              <a:t> confirmé par des essais plus approfondi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702032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Innovation 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Luspaterceptamelioration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considerablement</a:t>
            </a:r>
            <a:r>
              <a:rPr lang="fr-FR" baseline="0" dirty="0" smtClean="0"/>
              <a:t> les </a:t>
            </a:r>
            <a:r>
              <a:rPr lang="fr-FR" baseline="0" dirty="0" err="1" smtClean="0"/>
              <a:t>symptomes</a:t>
            </a:r>
            <a:r>
              <a:rPr lang="fr-FR" baseline="0" dirty="0" smtClean="0"/>
              <a:t> dans la </a:t>
            </a:r>
            <a:r>
              <a:rPr lang="fr-FR" baseline="0" dirty="0" err="1" smtClean="0"/>
              <a:t>thalassemie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84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214237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somme ce fut une expérience enrichissante </a:t>
            </a:r>
            <a:endParaRPr lang="fr-FR" sz="12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C2DEDF-E3EC-463C-94FB-649FDE27D13F}" type="slidenum">
              <a:rPr lang="fr-FR" smtClean="0"/>
              <a:pPr/>
              <a:t>88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181956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C2DEDF-E3EC-463C-94FB-649FDE27D13F}" type="slidenum">
              <a:rPr lang="fr-FR" smtClean="0"/>
              <a:pPr/>
              <a:t>89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1778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C2DEDF-E3EC-463C-94FB-649FDE27D13F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5553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C2DEDF-E3EC-463C-94FB-649FDE27D13F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52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C2DEDF-E3EC-463C-94FB-649FDE27D13F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9604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Sur le </a:t>
            </a:r>
            <a:r>
              <a:rPr lang="fr-FR" dirty="0" err="1" smtClean="0"/>
              <a:t>theme</a:t>
            </a:r>
            <a:r>
              <a:rPr lang="fr-FR" dirty="0" smtClean="0"/>
              <a:t> SCD: </a:t>
            </a:r>
            <a:r>
              <a:rPr lang="fr-FR" dirty="0" err="1" smtClean="0"/>
              <a:t>bridging</a:t>
            </a:r>
            <a:r>
              <a:rPr lang="fr-FR" dirty="0" smtClean="0"/>
              <a:t> </a:t>
            </a:r>
            <a:r>
              <a:rPr lang="fr-FR" dirty="0" err="1" smtClean="0"/>
              <a:t>polymerisation</a:t>
            </a:r>
            <a:r>
              <a:rPr lang="fr-FR" dirty="0" smtClean="0"/>
              <a:t> inflammation and innovation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9802-A3DE-49B4-BC48-8C8970AD59F3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5155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613BE-AC50-4937-9F27-1E1C8486796D}" type="datetime1">
              <a:rPr lang="fr-FR" smtClean="0"/>
              <a:pPr/>
              <a:t>27/06/2025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4427-83F1-4EA6-9A51-E25697585F39}" type="datetime1">
              <a:rPr lang="fr-FR" smtClean="0"/>
              <a:pPr/>
              <a:t>27/06/2025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AB8C-B704-43E1-82EB-2D6821D02FAB}" type="datetime1">
              <a:rPr lang="fr-FR" smtClean="0"/>
              <a:pPr/>
              <a:t>27/06/2025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F4805-B6AA-4037-B6FE-FB5572947818}" type="datetime1">
              <a:rPr lang="fr-FR" smtClean="0"/>
              <a:pPr/>
              <a:t>27/06/2025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153AC-9A65-47D5-AB64-25081E0FDDDF}" type="datetime1">
              <a:rPr lang="fr-FR" smtClean="0"/>
              <a:pPr/>
              <a:t>27/06/2025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CC479-EE6C-434C-868B-9AF3139D611E}" type="datetime1">
              <a:rPr lang="fr-FR" smtClean="0"/>
              <a:pPr/>
              <a:t>27/06/2025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47077-BECE-4DAF-82F0-895985FAA5CC}" type="datetime1">
              <a:rPr lang="fr-FR" smtClean="0"/>
              <a:pPr/>
              <a:t>27/06/2025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7C31F-0A33-4067-9F9F-F0CBBB5888DD}" type="datetime1">
              <a:rPr lang="fr-FR" smtClean="0"/>
              <a:pPr/>
              <a:t>27/06/2025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ED2B-123D-462C-8C97-62AFDF90FC47}" type="datetime1">
              <a:rPr lang="fr-FR" smtClean="0"/>
              <a:pPr/>
              <a:t>27/06/2025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FA564-2FE6-45F8-8927-98EB877D300A}" type="datetime1">
              <a:rPr lang="fr-FR" smtClean="0"/>
              <a:pPr/>
              <a:t>27/06/2025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ECDA6-AE8E-4B75-9C6D-4EE031C32643}" type="datetime1">
              <a:rPr lang="fr-FR" smtClean="0"/>
              <a:pPr/>
              <a:t>27/06/2025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4B521-362B-49F0-BEF1-69E7C6B70517}" type="datetime1">
              <a:rPr lang="fr-FR" smtClean="0"/>
              <a:pPr/>
              <a:t>27/06/2025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DFB9B-63FA-4ABD-9655-6052F3A4E59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g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60374" y="1728437"/>
            <a:ext cx="8429684" cy="2598061"/>
          </a:xfrm>
        </p:spPr>
        <p:txBody>
          <a:bodyPr>
            <a:no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LES DERNIERES NOUVELLES DU</a:t>
            </a:r>
            <a:r>
              <a:rPr lang="fr-FR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FR" b="1" dirty="0" smtClean="0">
                <a:solidFill>
                  <a:srgbClr val="C00000"/>
                </a:solidFill>
                <a:latin typeface="+mn-lt"/>
              </a:rPr>
              <a:t>30th congres de l’EHA DU 12 au 15juin 2025 A </a:t>
            </a:r>
            <a:r>
              <a:rPr lang="fr-FR" b="1" dirty="0">
                <a:solidFill>
                  <a:srgbClr val="C00000"/>
                </a:solidFill>
                <a:latin typeface="+mn-lt"/>
              </a:rPr>
              <a:t>MILAN </a:t>
            </a:r>
            <a:endParaRPr lang="fr-FR" sz="4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5589431"/>
            <a:ext cx="6858000" cy="608527"/>
          </a:xfrm>
        </p:spPr>
        <p:txBody>
          <a:bodyPr>
            <a:normAutofit fontScale="85000" lnSpcReduction="10000"/>
          </a:bodyPr>
          <a:lstStyle/>
          <a:p>
            <a:pPr algn="r"/>
            <a:r>
              <a:rPr lang="fr-FR" sz="3000" b="1" u="sng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Présenté par</a:t>
            </a:r>
            <a:r>
              <a:rPr lang="fr-FR" sz="30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: Dr FOTSO KUATE Gwladys Arlette</a:t>
            </a:r>
            <a:r>
              <a:rPr lang="fr-FR" sz="3000" b="1" i="1" dirty="0" smtClean="0"/>
              <a:t>.</a:t>
            </a:r>
            <a:endParaRPr lang="fr-FR" sz="3000" b="1" i="1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z="1800" b="1" smtClean="0">
                <a:solidFill>
                  <a:schemeClr val="tx1"/>
                </a:solidFill>
              </a:rPr>
              <a:pPr/>
              <a:t>1</a:t>
            </a:fld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7" name="AutoShape 2" descr="https://apis.mail.yahoo.com/ws/v3/mailboxes/@.id==VjN-SRrLMty7tN-Ddth7-VbDzNwHVaiInByKOOfDQVzKsjq8gTs05tJcVTlxkY2HN5TA6F676llwJijNHGM9Rx73ng/messages/@.id==AKCpRLUB0qqqaF0FEwanIKB-V-8/content/parts/@.id==2/thumbnail?appid=YMailNovationLaun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https://apis.mail.yahoo.com/ws/v3/mailboxes/@.id==VjN-SRrLMty7tN-Ddth7-VbDzNwHVaiInByKOOfDQVzKsjq8gTs05tJcVTlxkY2HN5TA6F676llwJijNHGM9Rx73ng/messages/@.id==AKCpRLUB0qqqaF0FEwanIKB-V-8/content/parts/@.id==2/thumbnail?appid=YMailNovationLaunc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AutoShape 8" descr="https://apis.mail.yahoo.com/ws/v3/mailboxes/@.id==VjN-SRrLMty7tN-Ddth7-VbDzNwHVaiInByKOOfDQVzKsjq8gTs05tJcVTlxkY2HN5TA6F676llwJijNHGM9Rx73ng/messages/@.id==AKCpRLUB0qqqaF0FEwanIKB-V-8/content/parts/@.id==2/thumbnail?appid=YMailNovationLaunch"/>
          <p:cNvSpPr>
            <a:spLocks noChangeAspect="1" noChangeArrowheads="1"/>
          </p:cNvSpPr>
          <p:nvPr/>
        </p:nvSpPr>
        <p:spPr bwMode="auto">
          <a:xfrm flipV="1">
            <a:off x="460374" y="465138"/>
            <a:ext cx="7712026" cy="202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10" descr="https://apis.mail.yahoo.com/ws/v3/mailboxes/@.id==VjN-SRrLMty7tN-Ddth7-VbDzNwHVaiInByKOOfDQVzKsjq8gTs05tJcVTlxkY2HN5TA6F676llwJijNHGM9Rx73ng/messages/@.id==AKCpRLUB0qqqaF0FEwanIKB-V-8/content/parts/@.id==2/thumbnail?appid=YMailNovationLaunch"/>
          <p:cNvSpPr>
            <a:spLocks noChangeAspect="1" noChangeArrowheads="1"/>
          </p:cNvSpPr>
          <p:nvPr/>
        </p:nvSpPr>
        <p:spPr bwMode="auto">
          <a:xfrm>
            <a:off x="492153" y="3886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72" y="8250"/>
            <a:ext cx="4155127" cy="15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0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8251"/>
            <a:ext cx="2771799" cy="1041841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2" y="1022191"/>
            <a:ext cx="8495177" cy="540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0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0" y="114159"/>
            <a:ext cx="6089788" cy="3944958"/>
          </a:xfrm>
          <a:prstGeom prst="rect">
            <a:avLst/>
          </a:prstGeom>
        </p:spPr>
      </p:pic>
      <p:pic>
        <p:nvPicPr>
          <p:cNvPr id="9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286794"/>
            <a:ext cx="5652120" cy="357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4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8251"/>
            <a:ext cx="2843807" cy="1068907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90" y="1077158"/>
            <a:ext cx="8369620" cy="533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2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4799"/>
            <a:ext cx="8363272" cy="551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7" y="1600200"/>
            <a:ext cx="7149065" cy="4525963"/>
          </a:xfrm>
        </p:spPr>
      </p:pic>
    </p:spTree>
    <p:extLst>
      <p:ext uri="{BB962C8B-B14F-4D97-AF65-F5344CB8AC3E}">
        <p14:creationId xmlns:p14="http://schemas.microsoft.com/office/powerpoint/2010/main" val="170855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2" y="1158356"/>
            <a:ext cx="7913148" cy="4967808"/>
          </a:xfrm>
        </p:spPr>
      </p:pic>
    </p:spTree>
    <p:extLst>
      <p:ext uri="{BB962C8B-B14F-4D97-AF65-F5344CB8AC3E}">
        <p14:creationId xmlns:p14="http://schemas.microsoft.com/office/powerpoint/2010/main" val="187874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82" y="86300"/>
            <a:ext cx="6364026" cy="4155766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589" y="2992077"/>
            <a:ext cx="5825158" cy="386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0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474"/>
            <a:ext cx="6414554" cy="4525963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789040"/>
            <a:ext cx="6365932" cy="40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3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10" name="Espace réservé du contenu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12"/>
            <a:ext cx="6332467" cy="3951957"/>
          </a:xfrm>
          <a:prstGeom prst="rect">
            <a:avLst/>
          </a:prstGeom>
        </p:spPr>
      </p:pic>
      <p:pic>
        <p:nvPicPr>
          <p:cNvPr id="11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721" y="3284984"/>
            <a:ext cx="6048672" cy="392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4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7638"/>
            <a:ext cx="8516778" cy="4731544"/>
          </a:xfrm>
        </p:spPr>
      </p:pic>
    </p:spTree>
    <p:extLst>
      <p:ext uri="{BB962C8B-B14F-4D97-AF65-F5344CB8AC3E}">
        <p14:creationId xmlns:p14="http://schemas.microsoft.com/office/powerpoint/2010/main" val="305007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5746" y="1624012"/>
            <a:ext cx="8229600" cy="1143000"/>
          </a:xfrm>
        </p:spPr>
        <p:txBody>
          <a:bodyPr/>
          <a:lstStyle/>
          <a:p>
            <a:pPr algn="ctr"/>
            <a:r>
              <a:rPr lang="fr-FR" b="1" dirty="0" smtClean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PLAN</a:t>
            </a:r>
            <a:endParaRPr lang="fr-FR" b="1" dirty="0">
              <a:solidFill>
                <a:srgbClr val="00B05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810" y="2924944"/>
            <a:ext cx="8229600" cy="4525963"/>
          </a:xfrm>
        </p:spPr>
        <p:txBody>
          <a:bodyPr>
            <a:normAutofit/>
          </a:bodyPr>
          <a:lstStyle/>
          <a:p>
            <a:pPr marL="525780" indent="-457200">
              <a:lnSpc>
                <a:spcPct val="150000"/>
              </a:lnSpc>
              <a:buNone/>
            </a:pPr>
            <a:r>
              <a:rPr lang="fr-FR" b="1" dirty="0" smtClean="0">
                <a:cs typeface="Times New Roman" panose="02020603050405020304" pitchFamily="18" charset="0"/>
              </a:rPr>
              <a:t> ₪Introduction</a:t>
            </a:r>
          </a:p>
          <a:p>
            <a:pPr marL="525780" indent="-457200">
              <a:lnSpc>
                <a:spcPct val="150000"/>
              </a:lnSpc>
              <a:buNone/>
            </a:pPr>
            <a:r>
              <a:rPr lang="fr-FR" b="1" dirty="0" smtClean="0">
                <a:cs typeface="Times New Roman" panose="02020603050405020304" pitchFamily="18" charset="0"/>
              </a:rPr>
              <a:t> ₪Présentation des différentes thématiques</a:t>
            </a:r>
          </a:p>
          <a:p>
            <a:pPr marL="525780" indent="-457200">
              <a:lnSpc>
                <a:spcPct val="150000"/>
              </a:lnSpc>
              <a:buNone/>
            </a:pPr>
            <a:r>
              <a:rPr lang="fr-FR" b="1" dirty="0" smtClean="0">
                <a:cs typeface="Times New Roman" panose="02020603050405020304" pitchFamily="18" charset="0"/>
              </a:rPr>
              <a:t> ₪</a:t>
            </a:r>
            <a:r>
              <a:rPr lang="fr-FR" b="1" dirty="0" err="1">
                <a:cs typeface="Times New Roman" panose="02020603050405020304" pitchFamily="18" charset="0"/>
              </a:rPr>
              <a:t>R</a:t>
            </a:r>
            <a:r>
              <a:rPr lang="fr-FR" b="1" dirty="0" err="1" smtClean="0">
                <a:cs typeface="Times New Roman" panose="02020603050405020304" pitchFamily="18" charset="0"/>
              </a:rPr>
              <a:t>esumé</a:t>
            </a:r>
            <a:endParaRPr lang="fr-FR" b="1" dirty="0" smtClean="0">
              <a:cs typeface="Times New Roman" panose="02020603050405020304" pitchFamily="18" charset="0"/>
            </a:endParaRPr>
          </a:p>
          <a:p>
            <a:pPr marL="525780" indent="-457200">
              <a:lnSpc>
                <a:spcPct val="150000"/>
              </a:lnSpc>
              <a:buNone/>
            </a:pPr>
            <a:r>
              <a:rPr lang="fr-FR" b="1" dirty="0" smtClean="0">
                <a:cs typeface="Times New Roman" panose="02020603050405020304" pitchFamily="18" charset="0"/>
              </a:rPr>
              <a:t> ₪Conclusion </a:t>
            </a: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16B4-1E41-4383-9C76-E2DA3585C8B4}" type="slidenum">
              <a:rPr lang="fr-FR" sz="1800" b="1" smtClean="0">
                <a:solidFill>
                  <a:schemeClr val="tx1"/>
                </a:solidFill>
              </a:rPr>
              <a:pPr/>
              <a:t>2</a:t>
            </a:fld>
            <a:endParaRPr lang="fr-FR" sz="1800" b="1" dirty="0">
              <a:solidFill>
                <a:schemeClr val="tx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72" y="8250"/>
            <a:ext cx="4155127" cy="15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7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72" y="1374817"/>
            <a:ext cx="8332228" cy="534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0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8" y="1248706"/>
            <a:ext cx="8442522" cy="527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0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56" y="1424742"/>
            <a:ext cx="7795487" cy="496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9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23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8" y="1381782"/>
            <a:ext cx="8088543" cy="514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1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33" y="1232818"/>
            <a:ext cx="7957334" cy="530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9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7559"/>
            <a:ext cx="9090817" cy="519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2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26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359127"/>
            <a:ext cx="9036496" cy="505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33625"/>
            <a:ext cx="8229600" cy="114300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27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5" y="1267490"/>
            <a:ext cx="8931029" cy="497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28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8833"/>
            <a:ext cx="9144000" cy="436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3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3" y="1188025"/>
            <a:ext cx="9309453" cy="513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/>
            <a:r>
              <a:rPr lang="fr-FR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5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PEDIATRIE</a:t>
            </a:r>
          </a:p>
          <a:p>
            <a:r>
              <a:rPr lang="fr-FR" dirty="0" smtClean="0"/>
              <a:t>MCGRE</a:t>
            </a:r>
          </a:p>
          <a:p>
            <a:r>
              <a:rPr lang="fr-FR" dirty="0" smtClean="0"/>
              <a:t>SYNDROMES DREPANOCYTAIRES MAJEURS</a:t>
            </a:r>
          </a:p>
          <a:p>
            <a:r>
              <a:rPr lang="fr-FR" dirty="0" smtClean="0"/>
              <a:t>INFECTIOLOGIE PEDIATRIQUE</a:t>
            </a:r>
          </a:p>
          <a:p>
            <a:r>
              <a:rPr lang="fr-FR" dirty="0" smtClean="0"/>
              <a:t>VACCINOLOGIE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z="1800" b="1" smtClean="0">
                <a:solidFill>
                  <a:schemeClr val="tx1"/>
                </a:solidFill>
              </a:rPr>
              <a:pPr/>
              <a:t>3</a:t>
            </a:fld>
            <a:endParaRPr lang="fr-FR" sz="1800" b="1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72" y="8250"/>
            <a:ext cx="4155127" cy="15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30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51" y="2552700"/>
            <a:ext cx="7648575" cy="4305300"/>
          </a:xfrm>
          <a:prstGeom prst="rect">
            <a:avLst/>
          </a:prstGeom>
        </p:spPr>
      </p:pic>
      <p:pic>
        <p:nvPicPr>
          <p:cNvPr id="9" name="Espace réservé du contenu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55" y="210262"/>
            <a:ext cx="5153563" cy="312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31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" y="3886993"/>
            <a:ext cx="5040000" cy="2959322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605"/>
            <a:ext cx="4917966" cy="291661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586" y="2441701"/>
            <a:ext cx="5138814" cy="289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8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32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57" y="-29042"/>
            <a:ext cx="6980895" cy="371414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67" y="3068665"/>
            <a:ext cx="6412632" cy="377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3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33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" y="596183"/>
            <a:ext cx="6552728" cy="3867316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352" y="3552987"/>
            <a:ext cx="5832648" cy="371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2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34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84" y="114340"/>
            <a:ext cx="5740668" cy="3257066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1" y="3371406"/>
            <a:ext cx="5724128" cy="334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7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35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65" y="1191966"/>
            <a:ext cx="8610470" cy="4905101"/>
          </a:xfrm>
        </p:spPr>
      </p:pic>
    </p:spTree>
    <p:extLst>
      <p:ext uri="{BB962C8B-B14F-4D97-AF65-F5344CB8AC3E}">
        <p14:creationId xmlns:p14="http://schemas.microsoft.com/office/powerpoint/2010/main" val="207511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36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7" y="583303"/>
            <a:ext cx="5904656" cy="331413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98" y="3439519"/>
            <a:ext cx="5904656" cy="328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2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37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9" y="214670"/>
            <a:ext cx="3059831" cy="1150104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2" y="1488057"/>
            <a:ext cx="9003266" cy="4317208"/>
          </a:xfrm>
        </p:spPr>
      </p:pic>
    </p:spTree>
    <p:extLst>
      <p:ext uri="{BB962C8B-B14F-4D97-AF65-F5344CB8AC3E}">
        <p14:creationId xmlns:p14="http://schemas.microsoft.com/office/powerpoint/2010/main" val="234785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38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745" y="3411832"/>
            <a:ext cx="6175956" cy="3446168"/>
          </a:xfrm>
          <a:prstGeom prst="rect">
            <a:avLst/>
          </a:prstGeom>
        </p:spPr>
      </p:pic>
      <p:pic>
        <p:nvPicPr>
          <p:cNvPr id="7" name="Espace réservé du contenu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251"/>
            <a:ext cx="5256780" cy="364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39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11788"/>
            <a:ext cx="8229600" cy="519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7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73519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buFont typeface="Calibri" pitchFamily="34" charset="0"/>
              <a:buChar char="₪"/>
            </a:pPr>
            <a:r>
              <a:rPr lang="fr-FR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12 jui</a:t>
            </a:r>
            <a:r>
              <a:rPr lang="fr-FR" b="1" dirty="0">
                <a:solidFill>
                  <a:srgbClr val="C00000"/>
                </a:solidFill>
                <a:cs typeface="Times New Roman" panose="02020603050405020304" pitchFamily="18" charset="0"/>
              </a:rPr>
              <a:t>n</a:t>
            </a:r>
            <a:r>
              <a:rPr lang="fr-FR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:</a:t>
            </a:r>
            <a:endParaRPr lang="fr-FR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fr-FR" dirty="0" smtClean="0"/>
              <a:t>- </a:t>
            </a:r>
            <a:r>
              <a:rPr lang="fr-FR" dirty="0" err="1" smtClean="0"/>
              <a:t>sickle</a:t>
            </a:r>
            <a:r>
              <a:rPr lang="fr-FR" dirty="0" smtClean="0"/>
              <a:t> </a:t>
            </a:r>
            <a:r>
              <a:rPr lang="fr-FR" dirty="0" err="1" smtClean="0"/>
              <a:t>cell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: </a:t>
            </a:r>
            <a:r>
              <a:rPr lang="fr-FR" dirty="0" err="1" smtClean="0"/>
              <a:t>bridging</a:t>
            </a:r>
            <a:r>
              <a:rPr lang="fr-FR" dirty="0" smtClean="0"/>
              <a:t> </a:t>
            </a:r>
            <a:r>
              <a:rPr lang="fr-FR" dirty="0" err="1" smtClean="0"/>
              <a:t>polymerisation</a:t>
            </a:r>
            <a:r>
              <a:rPr lang="fr-FR" dirty="0" smtClean="0"/>
              <a:t>, inflammation, and innovation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Infectiology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hematology</a:t>
            </a: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Hemoglobinopathies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fr-FR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pediatric</a:t>
            </a:r>
            <a:r>
              <a:rPr lang="fr-FR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hematology</a:t>
            </a:r>
            <a:endParaRPr lang="fr-FR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Hydroxyurea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middle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income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countries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blood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enzymes and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emerging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strategies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autoimmune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hemolytic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anemia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z="1800" b="1" smtClean="0">
                <a:solidFill>
                  <a:schemeClr val="tx1"/>
                </a:solidFill>
              </a:rPr>
              <a:pPr/>
              <a:t>4</a:t>
            </a:fld>
            <a:endParaRPr lang="fr-FR" sz="1800" b="1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72" y="8250"/>
            <a:ext cx="4155127" cy="15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2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40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02" y="1283370"/>
            <a:ext cx="8624795" cy="494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5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41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49" y="1388542"/>
            <a:ext cx="8608101" cy="496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42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6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18305"/>
            <a:ext cx="8669655" cy="4126114"/>
          </a:xfrm>
        </p:spPr>
      </p:pic>
    </p:spTree>
    <p:extLst>
      <p:ext uri="{BB962C8B-B14F-4D97-AF65-F5344CB8AC3E}">
        <p14:creationId xmlns:p14="http://schemas.microsoft.com/office/powerpoint/2010/main" val="237475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43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" b="23130"/>
          <a:stretch/>
        </p:blipFill>
        <p:spPr>
          <a:xfrm>
            <a:off x="160788" y="8251"/>
            <a:ext cx="5927192" cy="3445274"/>
          </a:xfrm>
          <a:prstGeom prst="rect">
            <a:avLst/>
          </a:prstGeom>
        </p:spPr>
      </p:pic>
      <p:pic>
        <p:nvPicPr>
          <p:cNvPr id="11" name="Espace réservé du contenu 10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3" t="26543" r="13077" b="10750"/>
          <a:stretch/>
        </p:blipFill>
        <p:spPr>
          <a:xfrm>
            <a:off x="2270367" y="2598601"/>
            <a:ext cx="6868058" cy="430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8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44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13250" r="4327" b="26900"/>
          <a:stretch/>
        </p:blipFill>
        <p:spPr>
          <a:xfrm>
            <a:off x="0" y="846138"/>
            <a:ext cx="7571184" cy="3626630"/>
          </a:xfrm>
          <a:prstGeom prst="rect">
            <a:avLst/>
          </a:prstGeom>
        </p:spPr>
      </p:pic>
      <p:pic>
        <p:nvPicPr>
          <p:cNvPr id="7" name="Espace réservé du contenu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4" t="21506" r="11427" b="29620"/>
          <a:stretch/>
        </p:blipFill>
        <p:spPr>
          <a:xfrm>
            <a:off x="4496412" y="4509484"/>
            <a:ext cx="4324060" cy="227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2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45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781" y="220106"/>
            <a:ext cx="6589830" cy="3673220"/>
          </a:xfr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85" y="2405588"/>
            <a:ext cx="6589830" cy="371593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802" y="4745013"/>
            <a:ext cx="6589830" cy="358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3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46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</a:rPr>
              <a:t>THERAPIE GENIQUE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89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47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97" y="1158356"/>
            <a:ext cx="8704375" cy="5085612"/>
          </a:xfrm>
        </p:spPr>
      </p:pic>
    </p:spTree>
    <p:extLst>
      <p:ext uri="{BB962C8B-B14F-4D97-AF65-F5344CB8AC3E}">
        <p14:creationId xmlns:p14="http://schemas.microsoft.com/office/powerpoint/2010/main" val="394337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48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46" y="1158355"/>
            <a:ext cx="8517026" cy="539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2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49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3" y="1286195"/>
            <a:ext cx="8803733" cy="507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5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73519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buFont typeface="Calibri" pitchFamily="34" charset="0"/>
              <a:buChar char="₪"/>
            </a:pPr>
            <a:r>
              <a:rPr lang="fr-FR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13 jui</a:t>
            </a:r>
            <a:r>
              <a:rPr lang="fr-FR" b="1" dirty="0">
                <a:solidFill>
                  <a:srgbClr val="C00000"/>
                </a:solidFill>
                <a:cs typeface="Times New Roman" panose="02020603050405020304" pitchFamily="18" charset="0"/>
              </a:rPr>
              <a:t>n</a:t>
            </a:r>
            <a:r>
              <a:rPr lang="fr-FR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:</a:t>
            </a:r>
            <a:endParaRPr lang="fr-FR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/>
              <a:t>Gene </a:t>
            </a:r>
            <a:r>
              <a:rPr lang="fr-FR" dirty="0" err="1" smtClean="0"/>
              <a:t>therapy</a:t>
            </a:r>
            <a:r>
              <a:rPr lang="fr-FR" dirty="0" smtClean="0"/>
              <a:t> in </a:t>
            </a:r>
            <a:r>
              <a:rPr lang="fr-FR" dirty="0" err="1" smtClean="0"/>
              <a:t>sickle</a:t>
            </a:r>
            <a:r>
              <a:rPr lang="fr-FR" dirty="0" smtClean="0"/>
              <a:t> </a:t>
            </a:r>
            <a:r>
              <a:rPr lang="fr-FR" dirty="0" err="1" smtClean="0"/>
              <a:t>cell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 and </a:t>
            </a:r>
            <a:r>
              <a:rPr lang="fr-FR" dirty="0" err="1" smtClean="0"/>
              <a:t>thalassemia</a:t>
            </a:r>
            <a:r>
              <a:rPr lang="fr-FR" dirty="0" smtClean="0"/>
              <a:t>: </a:t>
            </a:r>
            <a:r>
              <a:rPr lang="fr-FR" dirty="0" err="1" smtClean="0"/>
              <a:t>which</a:t>
            </a:r>
            <a:r>
              <a:rPr lang="fr-FR" dirty="0" smtClean="0"/>
              <a:t> patient, </a:t>
            </a:r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modality</a:t>
            </a:r>
            <a:r>
              <a:rPr lang="fr-FR" dirty="0" smtClean="0"/>
              <a:t>, and </a:t>
            </a:r>
            <a:r>
              <a:rPr lang="fr-FR" dirty="0" err="1" smtClean="0"/>
              <a:t>when</a:t>
            </a:r>
            <a:r>
              <a:rPr lang="fr-FR" dirty="0" smtClean="0"/>
              <a:t> to </a:t>
            </a:r>
            <a:r>
              <a:rPr lang="fr-FR" dirty="0" err="1" smtClean="0"/>
              <a:t>refer</a:t>
            </a:r>
            <a:r>
              <a:rPr lang="fr-FR" dirty="0" smtClean="0"/>
              <a:t>?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/>
              <a:t>The power of collaboration: </a:t>
            </a:r>
            <a:r>
              <a:rPr lang="fr-FR" dirty="0" err="1" smtClean="0"/>
              <a:t>multidisciplinary</a:t>
            </a:r>
            <a:r>
              <a:rPr lang="fr-FR" dirty="0" smtClean="0"/>
              <a:t> </a:t>
            </a:r>
            <a:r>
              <a:rPr lang="fr-FR" dirty="0" err="1" smtClean="0"/>
              <a:t>approaches</a:t>
            </a:r>
            <a:r>
              <a:rPr lang="fr-FR" dirty="0" smtClean="0"/>
              <a:t> to </a:t>
            </a:r>
            <a:r>
              <a:rPr lang="fr-FR" dirty="0" err="1" smtClean="0"/>
              <a:t>sickle</a:t>
            </a:r>
            <a:r>
              <a:rPr lang="fr-FR" dirty="0" smtClean="0"/>
              <a:t> </a:t>
            </a:r>
            <a:r>
              <a:rPr lang="fr-FR" dirty="0" err="1" smtClean="0"/>
              <a:t>cell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 (SCD) care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err="1" smtClean="0"/>
              <a:t>Red</a:t>
            </a:r>
            <a:r>
              <a:rPr lang="fr-FR" dirty="0" smtClean="0"/>
              <a:t> </a:t>
            </a:r>
            <a:r>
              <a:rPr lang="fr-FR" dirty="0" err="1" smtClean="0"/>
              <a:t>cells</a:t>
            </a:r>
            <a:r>
              <a:rPr lang="fr-FR" dirty="0" smtClean="0"/>
              <a:t> and </a:t>
            </a:r>
            <a:r>
              <a:rPr lang="fr-FR" dirty="0" err="1" smtClean="0"/>
              <a:t>Iron</a:t>
            </a:r>
            <a:r>
              <a:rPr lang="fr-FR" dirty="0" smtClean="0"/>
              <a:t>: </a:t>
            </a:r>
            <a:r>
              <a:rPr lang="fr-FR" dirty="0" err="1" smtClean="0"/>
              <a:t>Erythropoiesis</a:t>
            </a:r>
            <a:endParaRPr lang="fr-FR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/>
              <a:t>Infections in </a:t>
            </a:r>
            <a:r>
              <a:rPr lang="fr-FR" dirty="0" err="1" smtClean="0"/>
              <a:t>hematology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z="1800" b="1" smtClean="0">
                <a:solidFill>
                  <a:schemeClr val="tx1"/>
                </a:solidFill>
              </a:rPr>
              <a:pPr/>
              <a:t>5</a:t>
            </a:fld>
            <a:endParaRPr lang="fr-FR" sz="1800" b="1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72" y="8250"/>
            <a:ext cx="4155127" cy="15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7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50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85" y="1210879"/>
            <a:ext cx="8791429" cy="483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1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51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2046"/>
            <a:ext cx="8791536" cy="482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6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52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795956"/>
            <a:ext cx="7794611" cy="4360926"/>
          </a:xfrm>
          <a:prstGeom prst="rect">
            <a:avLst/>
          </a:prstGeom>
        </p:spPr>
      </p:pic>
      <p:pic>
        <p:nvPicPr>
          <p:cNvPr id="10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002" y="3192864"/>
            <a:ext cx="7022331" cy="3928036"/>
          </a:xfrm>
        </p:spPr>
      </p:pic>
    </p:spTree>
    <p:extLst>
      <p:ext uri="{BB962C8B-B14F-4D97-AF65-F5344CB8AC3E}">
        <p14:creationId xmlns:p14="http://schemas.microsoft.com/office/powerpoint/2010/main" val="102535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53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9" y="1158355"/>
            <a:ext cx="9051388" cy="533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9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54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1120265"/>
            <a:ext cx="8568952" cy="553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0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55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58355"/>
            <a:ext cx="8363000" cy="532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9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56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7" y="1388856"/>
            <a:ext cx="9110883" cy="445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6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57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13" name="Espace réservé du contenu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" y="1261242"/>
            <a:ext cx="9000999" cy="4992221"/>
          </a:xfrm>
        </p:spPr>
      </p:pic>
    </p:spTree>
    <p:extLst>
      <p:ext uri="{BB962C8B-B14F-4D97-AF65-F5344CB8AC3E}">
        <p14:creationId xmlns:p14="http://schemas.microsoft.com/office/powerpoint/2010/main" val="302122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58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84" y="1158355"/>
            <a:ext cx="8515296" cy="549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3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59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3" y="1198616"/>
            <a:ext cx="8408404" cy="4858190"/>
          </a:xfrm>
        </p:spPr>
      </p:pic>
    </p:spTree>
    <p:extLst>
      <p:ext uri="{BB962C8B-B14F-4D97-AF65-F5344CB8AC3E}">
        <p14:creationId xmlns:p14="http://schemas.microsoft.com/office/powerpoint/2010/main" val="271357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3568" y="1417638"/>
            <a:ext cx="8136904" cy="530383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buFont typeface="Calibri" pitchFamily="34" charset="0"/>
              <a:buChar char="₪"/>
            </a:pPr>
            <a:r>
              <a:rPr lang="fr-FR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14 jui</a:t>
            </a:r>
            <a:r>
              <a:rPr lang="fr-FR" b="1" dirty="0">
                <a:solidFill>
                  <a:srgbClr val="C00000"/>
                </a:solidFill>
                <a:cs typeface="Times New Roman" panose="02020603050405020304" pitchFamily="18" charset="0"/>
              </a:rPr>
              <a:t>n</a:t>
            </a:r>
            <a:r>
              <a:rPr lang="fr-FR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:</a:t>
            </a:r>
            <a:endParaRPr lang="fr-FR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/>
              <a:t>Novo </a:t>
            </a:r>
            <a:r>
              <a:rPr lang="fr-FR" dirty="0" err="1" smtClean="0"/>
              <a:t>Nordisk</a:t>
            </a:r>
            <a:r>
              <a:rPr lang="fr-FR" dirty="0" smtClean="0"/>
              <a:t> </a:t>
            </a:r>
            <a:r>
              <a:rPr lang="fr-FR" dirty="0" err="1" smtClean="0"/>
              <a:t>health</a:t>
            </a:r>
            <a:r>
              <a:rPr lang="fr-FR" dirty="0" smtClean="0"/>
              <a:t> care AG: </a:t>
            </a:r>
            <a:r>
              <a:rPr lang="fr-FR" dirty="0" err="1" smtClean="0"/>
              <a:t>breaking</a:t>
            </a:r>
            <a:r>
              <a:rPr lang="fr-FR" dirty="0" smtClean="0"/>
              <a:t> </a:t>
            </a:r>
            <a:r>
              <a:rPr lang="fr-FR" dirty="0" err="1" smtClean="0"/>
              <a:t>barriers</a:t>
            </a:r>
            <a:r>
              <a:rPr lang="fr-FR" dirty="0" smtClean="0"/>
              <a:t> in SCD management: pyruvate kinase activation for </a:t>
            </a:r>
            <a:r>
              <a:rPr lang="fr-FR" dirty="0" err="1" smtClean="0"/>
              <a:t>red</a:t>
            </a:r>
            <a:r>
              <a:rPr lang="fr-FR" dirty="0" smtClean="0"/>
              <a:t> </a:t>
            </a:r>
            <a:r>
              <a:rPr lang="fr-FR" dirty="0" err="1" smtClean="0"/>
              <a:t>blood</a:t>
            </a:r>
            <a:r>
              <a:rPr lang="fr-FR" dirty="0" smtClean="0"/>
              <a:t> </a:t>
            </a:r>
            <a:r>
              <a:rPr lang="fr-FR" dirty="0" err="1" smtClean="0"/>
              <a:t>cell</a:t>
            </a:r>
            <a:r>
              <a:rPr lang="fr-FR" dirty="0" smtClean="0"/>
              <a:t> </a:t>
            </a:r>
            <a:r>
              <a:rPr lang="fr-FR" dirty="0" err="1" smtClean="0"/>
              <a:t>metabolism</a:t>
            </a:r>
            <a:endParaRPr lang="fr-FR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err="1" smtClean="0"/>
              <a:t>Hemoglobinopathies</a:t>
            </a:r>
            <a:r>
              <a:rPr lang="fr-FR" dirty="0" smtClean="0"/>
              <a:t>: </a:t>
            </a:r>
            <a:r>
              <a:rPr lang="fr-FR" dirty="0" err="1" smtClean="0"/>
              <a:t>chronic</a:t>
            </a:r>
            <a:r>
              <a:rPr lang="fr-FR" dirty="0" smtClean="0"/>
              <a:t> </a:t>
            </a:r>
            <a:r>
              <a:rPr lang="fr-FR" dirty="0" err="1" smtClean="0"/>
              <a:t>organ</a:t>
            </a:r>
            <a:r>
              <a:rPr lang="fr-FR" dirty="0" smtClean="0"/>
              <a:t> damages in </a:t>
            </a:r>
            <a:r>
              <a:rPr lang="fr-FR" dirty="0" err="1" smtClean="0"/>
              <a:t>adults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sickle</a:t>
            </a:r>
            <a:r>
              <a:rPr lang="fr-FR" dirty="0" smtClean="0"/>
              <a:t> </a:t>
            </a:r>
            <a:r>
              <a:rPr lang="fr-FR" dirty="0" err="1" smtClean="0"/>
              <a:t>cell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/ </a:t>
            </a:r>
            <a:r>
              <a:rPr lang="fr-FR" b="1" dirty="0" smtClean="0">
                <a:solidFill>
                  <a:srgbClr val="FF0000"/>
                </a:solidFill>
              </a:rPr>
              <a:t>Transfusions</a:t>
            </a:r>
            <a:endParaRPr lang="fr-FR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err="1" smtClean="0"/>
              <a:t>Tackling</a:t>
            </a:r>
            <a:r>
              <a:rPr lang="fr-FR" dirty="0" smtClean="0"/>
              <a:t> </a:t>
            </a:r>
            <a:r>
              <a:rPr lang="fr-FR" dirty="0" err="1" smtClean="0"/>
              <a:t>inequity</a:t>
            </a:r>
            <a:r>
              <a:rPr lang="fr-FR" dirty="0" smtClean="0"/>
              <a:t> in </a:t>
            </a:r>
            <a:r>
              <a:rPr lang="fr-FR" dirty="0" err="1" smtClean="0"/>
              <a:t>clinical</a:t>
            </a:r>
            <a:r>
              <a:rPr lang="fr-FR" dirty="0" smtClean="0"/>
              <a:t> trials in SCD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err="1" smtClean="0"/>
              <a:t>Sickle</a:t>
            </a:r>
            <a:r>
              <a:rPr lang="fr-FR" dirty="0" smtClean="0"/>
              <a:t> </a:t>
            </a:r>
            <a:r>
              <a:rPr lang="fr-FR" dirty="0" err="1" smtClean="0"/>
              <a:t>cell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 complications and </a:t>
            </a:r>
            <a:r>
              <a:rPr lang="fr-FR" dirty="0" err="1" smtClean="0"/>
              <a:t>therapeutic</a:t>
            </a:r>
            <a:r>
              <a:rPr lang="fr-FR" dirty="0" smtClean="0"/>
              <a:t> </a:t>
            </a:r>
            <a:r>
              <a:rPr lang="fr-FR" dirty="0" err="1" smtClean="0"/>
              <a:t>strategies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z="1800" b="1" smtClean="0">
                <a:solidFill>
                  <a:schemeClr val="tx1"/>
                </a:solidFill>
              </a:rPr>
              <a:pPr/>
              <a:t>6</a:t>
            </a:fld>
            <a:endParaRPr lang="fr-FR" sz="1800" b="1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72" y="8250"/>
            <a:ext cx="4155127" cy="15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6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87" y="1145787"/>
            <a:ext cx="8089687" cy="5393125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60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61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8355"/>
            <a:ext cx="9112901" cy="522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0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62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4074"/>
            <a:ext cx="8440634" cy="506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1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58" y="1297302"/>
            <a:ext cx="8608884" cy="5059048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63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9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64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24" y="1417638"/>
            <a:ext cx="8573751" cy="470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6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r-FR" b="1" dirty="0" smtClean="0">
                <a:solidFill>
                  <a:srgbClr val="FF0000"/>
                </a:solidFill>
              </a:rPr>
              <a:t>PYRUVATE KINASE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65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1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66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50" y="1684025"/>
            <a:ext cx="9363622" cy="4413041"/>
          </a:xfrm>
        </p:spPr>
      </p:pic>
    </p:spTree>
    <p:extLst>
      <p:ext uri="{BB962C8B-B14F-4D97-AF65-F5344CB8AC3E}">
        <p14:creationId xmlns:p14="http://schemas.microsoft.com/office/powerpoint/2010/main" val="294624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67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3" y="1600200"/>
            <a:ext cx="8160333" cy="4525963"/>
          </a:xfrm>
        </p:spPr>
      </p:pic>
    </p:spTree>
    <p:extLst>
      <p:ext uri="{BB962C8B-B14F-4D97-AF65-F5344CB8AC3E}">
        <p14:creationId xmlns:p14="http://schemas.microsoft.com/office/powerpoint/2010/main" val="174328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68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" y="1686719"/>
            <a:ext cx="7762875" cy="4352925"/>
          </a:xfrm>
        </p:spPr>
      </p:pic>
    </p:spTree>
    <p:extLst>
      <p:ext uri="{BB962C8B-B14F-4D97-AF65-F5344CB8AC3E}">
        <p14:creationId xmlns:p14="http://schemas.microsoft.com/office/powerpoint/2010/main" val="54014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69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17" y="1678865"/>
            <a:ext cx="8317965" cy="465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7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519396"/>
            <a:ext cx="7886700" cy="4735195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Calibri" pitchFamily="34" charset="0"/>
              <a:buChar char="₪"/>
            </a:pPr>
            <a:r>
              <a:rPr lang="fr-FR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15 juin:</a:t>
            </a:r>
            <a:endParaRPr lang="fr-FR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err="1" smtClean="0"/>
              <a:t>Models</a:t>
            </a:r>
            <a:r>
              <a:rPr lang="fr-FR" dirty="0" smtClean="0"/>
              <a:t> of </a:t>
            </a:r>
            <a:r>
              <a:rPr lang="fr-FR" dirty="0" err="1" smtClean="0"/>
              <a:t>sickle</a:t>
            </a:r>
            <a:r>
              <a:rPr lang="fr-FR" dirty="0" smtClean="0"/>
              <a:t> </a:t>
            </a:r>
            <a:r>
              <a:rPr lang="fr-FR" dirty="0" err="1" smtClean="0"/>
              <a:t>cell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endParaRPr lang="fr-FR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/>
              <a:t>New innovations in </a:t>
            </a:r>
            <a:r>
              <a:rPr lang="fr-FR" dirty="0" err="1" smtClean="0"/>
              <a:t>red</a:t>
            </a:r>
            <a:r>
              <a:rPr lang="fr-FR" dirty="0" smtClean="0"/>
              <a:t> </a:t>
            </a:r>
            <a:r>
              <a:rPr lang="fr-FR" dirty="0" err="1" smtClean="0"/>
              <a:t>blood</a:t>
            </a:r>
            <a:r>
              <a:rPr lang="fr-FR" dirty="0" smtClean="0"/>
              <a:t> </a:t>
            </a:r>
            <a:r>
              <a:rPr lang="fr-FR" dirty="0" err="1" smtClean="0"/>
              <a:t>cell</a:t>
            </a:r>
            <a:r>
              <a:rPr lang="fr-FR" dirty="0" smtClean="0"/>
              <a:t> diagnostics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smtClean="0"/>
              <a:t>Infections in </a:t>
            </a:r>
            <a:r>
              <a:rPr lang="fr-FR" dirty="0" err="1" smtClean="0"/>
              <a:t>sickle</a:t>
            </a:r>
            <a:r>
              <a:rPr lang="fr-FR" dirty="0" smtClean="0"/>
              <a:t> </a:t>
            </a:r>
            <a:r>
              <a:rPr lang="fr-FR" dirty="0" err="1" smtClean="0"/>
              <a:t>cell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endParaRPr lang="fr-FR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dirty="0" err="1" smtClean="0"/>
              <a:t>Thalassemia</a:t>
            </a:r>
            <a:r>
              <a:rPr lang="fr-FR" dirty="0" smtClean="0"/>
              <a:t> and </a:t>
            </a:r>
            <a:r>
              <a:rPr lang="fr-FR" dirty="0" err="1" smtClean="0"/>
              <a:t>erythropoiesis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z="1800" b="1" smtClean="0">
                <a:solidFill>
                  <a:schemeClr val="tx1"/>
                </a:solidFill>
              </a:rPr>
              <a:pPr/>
              <a:t>7</a:t>
            </a:fld>
            <a:endParaRPr lang="fr-FR" sz="1800" b="1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72" y="8250"/>
            <a:ext cx="4155127" cy="15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0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70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6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35633"/>
            <a:ext cx="8424270" cy="4561434"/>
          </a:xfrm>
        </p:spPr>
      </p:pic>
    </p:spTree>
    <p:extLst>
      <p:ext uri="{BB962C8B-B14F-4D97-AF65-F5344CB8AC3E}">
        <p14:creationId xmlns:p14="http://schemas.microsoft.com/office/powerpoint/2010/main" val="278997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71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352" y="1000133"/>
            <a:ext cx="7283713" cy="4137654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62" y="2788690"/>
            <a:ext cx="7296075" cy="406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6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72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2" y="899067"/>
            <a:ext cx="7715250" cy="4391025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603041"/>
            <a:ext cx="765810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0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73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303"/>
            <a:ext cx="7236296" cy="40359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82" y="2365412"/>
            <a:ext cx="7686675" cy="43243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507751"/>
            <a:ext cx="765810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74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33" y="1158356"/>
            <a:ext cx="9098029" cy="5078956"/>
          </a:xfrm>
        </p:spPr>
      </p:pic>
    </p:spTree>
    <p:extLst>
      <p:ext uri="{BB962C8B-B14F-4D97-AF65-F5344CB8AC3E}">
        <p14:creationId xmlns:p14="http://schemas.microsoft.com/office/powerpoint/2010/main" val="3458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75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43290"/>
            <a:ext cx="8229600" cy="5239783"/>
          </a:xfrm>
        </p:spPr>
      </p:pic>
    </p:spTree>
    <p:extLst>
      <p:ext uri="{BB962C8B-B14F-4D97-AF65-F5344CB8AC3E}">
        <p14:creationId xmlns:p14="http://schemas.microsoft.com/office/powerpoint/2010/main" val="102173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76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4" y="1158356"/>
            <a:ext cx="8469248" cy="5427402"/>
          </a:xfrm>
        </p:spPr>
      </p:pic>
    </p:spTree>
    <p:extLst>
      <p:ext uri="{BB962C8B-B14F-4D97-AF65-F5344CB8AC3E}">
        <p14:creationId xmlns:p14="http://schemas.microsoft.com/office/powerpoint/2010/main" val="7693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77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" y="1287997"/>
            <a:ext cx="9090914" cy="5197995"/>
          </a:xfrm>
        </p:spPr>
      </p:pic>
    </p:spTree>
    <p:extLst>
      <p:ext uri="{BB962C8B-B14F-4D97-AF65-F5344CB8AC3E}">
        <p14:creationId xmlns:p14="http://schemas.microsoft.com/office/powerpoint/2010/main" val="178054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78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4" y="846138"/>
            <a:ext cx="6224364" cy="3535870"/>
          </a:xfrm>
          <a:prstGeom prst="rect">
            <a:avLst/>
          </a:prstGeom>
        </p:spPr>
      </p:pic>
      <p:pic>
        <p:nvPicPr>
          <p:cNvPr id="7" name="Espace réservé du contenu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553" y="3319034"/>
            <a:ext cx="6268943" cy="347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1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79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7" name="Espace réservé du contenu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252" y="908719"/>
            <a:ext cx="8133162" cy="3938559"/>
          </a:xfrm>
          <a:prstGeom prst="rect">
            <a:avLst/>
          </a:prstGeom>
        </p:spPr>
      </p:pic>
      <p:pic>
        <p:nvPicPr>
          <p:cNvPr id="9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169" y="2926709"/>
            <a:ext cx="6589830" cy="361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3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00034" y="2162262"/>
            <a:ext cx="8001056" cy="2387600"/>
          </a:xfrm>
        </p:spPr>
        <p:txBody>
          <a:bodyPr/>
          <a:lstStyle/>
          <a:p>
            <a:r>
              <a:rPr lang="fr-FR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RESUME</a:t>
            </a:r>
            <a:br>
              <a:rPr lang="fr-FR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fr-FR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DREPANOCYTOSE</a:t>
            </a:r>
            <a:endParaRPr lang="fr-FR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z="1800" b="1" smtClean="0">
                <a:solidFill>
                  <a:schemeClr val="tx1"/>
                </a:solidFill>
              </a:rPr>
              <a:pPr/>
              <a:t>8</a:t>
            </a:fld>
            <a:endParaRPr lang="fr-FR" sz="1800" b="1" dirty="0">
              <a:solidFill>
                <a:schemeClr val="tx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72" y="8250"/>
            <a:ext cx="4155127" cy="15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2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80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33" y="1171812"/>
            <a:ext cx="8542734" cy="492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5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81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</a:rPr>
              <a:t>THALASSEMIE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80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82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8" y="1158356"/>
            <a:ext cx="8890500" cy="4939168"/>
          </a:xfrm>
        </p:spPr>
      </p:pic>
    </p:spTree>
    <p:extLst>
      <p:ext uri="{BB962C8B-B14F-4D97-AF65-F5344CB8AC3E}">
        <p14:creationId xmlns:p14="http://schemas.microsoft.com/office/powerpoint/2010/main" val="404732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83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3" y="9756"/>
            <a:ext cx="6518297" cy="3319840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291456"/>
            <a:ext cx="7524329" cy="358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1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84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1184"/>
            <a:ext cx="4089363" cy="232619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60" y="2685330"/>
            <a:ext cx="5172819" cy="3024892"/>
          </a:xfrm>
          <a:prstGeom prst="rect">
            <a:avLst/>
          </a:prstGeom>
        </p:spPr>
      </p:pic>
      <p:pic>
        <p:nvPicPr>
          <p:cNvPr id="9" name="Espace réservé du contenu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50" y="75201"/>
            <a:ext cx="4765454" cy="27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5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85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42824"/>
            <a:ext cx="5076056" cy="287476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0" y="12212"/>
            <a:ext cx="5534629" cy="3214316"/>
          </a:xfrm>
          <a:prstGeom prst="rect">
            <a:avLst/>
          </a:prstGeom>
        </p:spPr>
      </p:pic>
      <p:pic>
        <p:nvPicPr>
          <p:cNvPr id="10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16" y="2852936"/>
            <a:ext cx="4750085" cy="279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6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86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223" y="3501539"/>
            <a:ext cx="6017555" cy="3357084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8" y="8251"/>
            <a:ext cx="5904656" cy="350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87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368" y="3401706"/>
            <a:ext cx="7174631" cy="3535822"/>
          </a:xfr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453"/>
            <a:ext cx="7208577" cy="360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7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r-FR" b="1" dirty="0">
              <a:solidFill>
                <a:srgbClr val="00B05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 </a:t>
            </a:r>
            <a:endParaRPr lang="fr-FR" dirty="0" smtClean="0"/>
          </a:p>
          <a:p>
            <a:pPr marL="0" indent="0">
              <a:buNone/>
            </a:pP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z="1800" b="1" smtClean="0">
                <a:solidFill>
                  <a:schemeClr val="tx1"/>
                </a:solidFill>
              </a:rPr>
              <a:pPr/>
              <a:t>88</a:t>
            </a:fld>
            <a:endParaRPr lang="fr-FR" sz="1800" b="1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918" y="-135568"/>
            <a:ext cx="3836854" cy="416365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336" y="2852936"/>
            <a:ext cx="5801795" cy="400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6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 </a:t>
            </a:r>
            <a:endParaRPr lang="fr-FR" dirty="0" smtClean="0"/>
          </a:p>
          <a:p>
            <a:pPr marL="0" indent="0">
              <a:buNone/>
            </a:pP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z="1800" b="1" smtClean="0">
                <a:solidFill>
                  <a:schemeClr val="tx1"/>
                </a:solidFill>
              </a:rPr>
              <a:pPr/>
              <a:t>89</a:t>
            </a:fld>
            <a:endParaRPr lang="fr-FR" sz="1800" b="1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36"/>
            <a:ext cx="5441068" cy="408080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/>
          <a:stretch/>
        </p:blipFill>
        <p:spPr>
          <a:xfrm rot="5400000">
            <a:off x="4795236" y="2591303"/>
            <a:ext cx="3515927" cy="471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8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FB9B-63FA-4ABD-9655-6052F3A4E598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51"/>
            <a:ext cx="3059831" cy="1150104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46" y="1158355"/>
            <a:ext cx="8297825" cy="5542657"/>
          </a:xfrm>
        </p:spPr>
      </p:pic>
    </p:spTree>
    <p:extLst>
      <p:ext uri="{BB962C8B-B14F-4D97-AF65-F5344CB8AC3E}">
        <p14:creationId xmlns:p14="http://schemas.microsoft.com/office/powerpoint/2010/main" val="49440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8791</TotalTime>
  <Words>1922</Words>
  <Application>Microsoft Office PowerPoint</Application>
  <PresentationFormat>Affichage à l'écran (4:3)</PresentationFormat>
  <Paragraphs>311</Paragraphs>
  <Slides>89</Slides>
  <Notes>58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89</vt:i4>
      </vt:variant>
    </vt:vector>
  </HeadingPairs>
  <TitlesOfParts>
    <vt:vector size="93" baseType="lpstr">
      <vt:lpstr>Arial</vt:lpstr>
      <vt:lpstr>Calibri</vt:lpstr>
      <vt:lpstr>Times New Roman</vt:lpstr>
      <vt:lpstr>Thème Office</vt:lpstr>
      <vt:lpstr>LES DERNIERES NOUVELLES DU 30th congres de l’EHA DU 12 au 15juin 2025 A MILAN </vt:lpstr>
      <vt:lpstr>PLAN</vt:lpstr>
      <vt:lpstr> </vt:lpstr>
      <vt:lpstr>Présentation PowerPoint</vt:lpstr>
      <vt:lpstr>Présentation PowerPoint</vt:lpstr>
      <vt:lpstr>Présentation PowerPoint</vt:lpstr>
      <vt:lpstr>Présentation PowerPoint</vt:lpstr>
      <vt:lpstr>RESUME DREPANOCYTOSE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Glwadys</dc:creator>
  <cp:lastModifiedBy>conforama</cp:lastModifiedBy>
  <cp:revision>380</cp:revision>
  <dcterms:created xsi:type="dcterms:W3CDTF">2007-04-26T02:15:37Z</dcterms:created>
  <dcterms:modified xsi:type="dcterms:W3CDTF">2025-06-27T12:56:11Z</dcterms:modified>
</cp:coreProperties>
</file>