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30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00" r:id="rId11"/>
    <p:sldId id="301" r:id="rId12"/>
    <p:sldId id="299" r:id="rId13"/>
    <p:sldId id="303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BM Plex Sans" panose="020B030305020300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jwkqbA5z3dG9kUlvYgRg89jK19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 varScale="1">
        <p:scale>
          <a:sx n="156" d="100"/>
          <a:sy n="156" d="100"/>
        </p:scale>
        <p:origin x="3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4687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62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251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02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4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487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85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33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67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488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21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499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31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>
            <a:spLocks noGrp="1"/>
          </p:cNvSpPr>
          <p:nvPr>
            <p:ph type="pic" idx="2"/>
          </p:nvPr>
        </p:nvSpPr>
        <p:spPr>
          <a:xfrm>
            <a:off x="4647227" y="-21399"/>
            <a:ext cx="4496938" cy="5175171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>
            <a:spLocks noGrp="1"/>
          </p:cNvSpPr>
          <p:nvPr>
            <p:ph type="ctrTitle"/>
          </p:nvPr>
        </p:nvSpPr>
        <p:spPr>
          <a:xfrm>
            <a:off x="502325" y="1090025"/>
            <a:ext cx="3837600" cy="23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02322" y="3376138"/>
            <a:ext cx="3257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dk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2439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797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476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476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6118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6118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8760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8760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3476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9797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79797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52439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25081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52439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938760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25081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66118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25081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699" y="953675"/>
            <a:ext cx="8531378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67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3">
  <p:cSld name="SECTION_HEADER_3">
    <p:bg>
      <p:bgPr>
        <a:solidFill>
          <a:srgbClr val="12415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 amt="20000"/>
          </a:blip>
          <a:srcRect r="7122" b="79669"/>
          <a:stretch/>
        </p:blipFill>
        <p:spPr>
          <a:xfrm>
            <a:off x="1164575" y="3593000"/>
            <a:ext cx="7979423" cy="155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 amt="20000"/>
          </a:blip>
          <a:srcRect t="39871" r="36896"/>
          <a:stretch/>
        </p:blipFill>
        <p:spPr>
          <a:xfrm>
            <a:off x="6762125" y="1"/>
            <a:ext cx="2381875" cy="201474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10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">
  <p:cSld name="TITLE_AND_TWO_COLUMNS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 t="13758" b="13749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 1">
  <p:cSld name="TITLE_AND_TWO_COLUMNS_2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 t="14062" b="13451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>
  <p:cSld name="1_Titre et texte sur deux colonnes 1 3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 idx="2"/>
          </p:nvPr>
        </p:nvSpPr>
        <p:spPr>
          <a:xfrm>
            <a:off x="311700" y="953675"/>
            <a:ext cx="39999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3"/>
          </p:nvPr>
        </p:nvSpPr>
        <p:spPr>
          <a:xfrm>
            <a:off x="4647227" y="-21399"/>
            <a:ext cx="4496938" cy="5175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>
  <p:cSld name="1_Titre et texte sur deux colonnes 1 4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2"/>
          </p:nvPr>
        </p:nvSpPr>
        <p:spPr>
          <a:xfrm>
            <a:off x="311700" y="953675"/>
            <a:ext cx="39999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t="25082" r="36662" b="25082"/>
          <a:stretch/>
        </p:blipFill>
        <p:spPr>
          <a:xfrm>
            <a:off x="4494725" y="0"/>
            <a:ext cx="46492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1828800" lvl="3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s chiffre 1 1 1">
  <p:cSld name="BIG_NUMBER_1_1_1">
    <p:bg>
      <p:bgPr>
        <a:solidFill>
          <a:srgbClr val="12415B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t="10530" b="10530"/>
          <a:stretch/>
        </p:blipFill>
        <p:spPr>
          <a:xfrm>
            <a:off x="901750" y="0"/>
            <a:ext cx="73404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3056350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None/>
              <a:defRPr b="1">
                <a:solidFill>
                  <a:srgbClr val="D21F2E"/>
                </a:solidFill>
              </a:defRPr>
            </a:lvl1pPr>
            <a:lvl2pPr marL="914400" lvl="1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  <a:defRPr/>
            </a:lvl2pPr>
            <a:lvl3pPr marL="1371600" lvl="2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/>
            </a:lvl3pPr>
            <a:lvl4pPr marL="1828800" lvl="3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4pPr>
            <a:lvl5pPr marL="2286000" lvl="4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/>
            </a:lvl5pPr>
            <a:lvl6pPr marL="2743200" lvl="5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/>
            </a:lvl6pPr>
            <a:lvl7pPr marL="3200400" lvl="6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7pPr>
            <a:lvl8pPr marL="3657600" lvl="7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2439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797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476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3476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66118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6118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38760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8760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3476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079797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079797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52439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25081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52439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938760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225081" y="2036186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366118" y="3333098"/>
            <a:ext cx="1061139" cy="106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225081" y="739274"/>
            <a:ext cx="1061139" cy="106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 i="0" u="none" strike="noStrike" cap="none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pic>
        <p:nvPicPr>
          <p:cNvPr id="8" name="Google Shape;8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4420000"/>
            <a:ext cx="1000499" cy="72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9" name="Google Shape;135;g34cdc72edbc_1_17">
            <a:extLst>
              <a:ext uri="{FF2B5EF4-FFF2-40B4-BE49-F238E27FC236}">
                <a16:creationId xmlns:a16="http://schemas.microsoft.com/office/drawing/2014/main" id="{DB7A7CB4-E182-D94D-266F-1DFF78B826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12" name="Google Shape;127;p1">
            <a:extLst>
              <a:ext uri="{FF2B5EF4-FFF2-40B4-BE49-F238E27FC236}">
                <a16:creationId xmlns:a16="http://schemas.microsoft.com/office/drawing/2014/main" id="{7D87E110-857C-C716-3E79-BD34CE6F6487}"/>
              </a:ext>
            </a:extLst>
          </p:cNvPr>
          <p:cNvSpPr txBox="1">
            <a:spLocks/>
          </p:cNvSpPr>
          <p:nvPr/>
        </p:nvSpPr>
        <p:spPr>
          <a:xfrm>
            <a:off x="1607650" y="824039"/>
            <a:ext cx="6507900" cy="231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 i="0" u="none" strike="noStrike" cap="none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algn="ctr">
              <a:buClr>
                <a:schemeClr val="dk1"/>
              </a:buClr>
              <a:buSzPts val="4400"/>
              <a:buFont typeface="Calibri"/>
              <a:buNone/>
            </a:pPr>
            <a:r>
              <a:rPr lang="fr-FR" sz="3200" dirty="0"/>
              <a:t>Enquête Prise en charge au SAU</a:t>
            </a:r>
            <a:br>
              <a:rPr lang="fr-FR" sz="3200" dirty="0"/>
            </a:br>
            <a:r>
              <a:rPr lang="fr-FR" sz="3200" dirty="0"/>
              <a:t>GT Parcours de soin</a:t>
            </a:r>
          </a:p>
        </p:txBody>
      </p:sp>
      <p:sp>
        <p:nvSpPr>
          <p:cNvPr id="13" name="Google Shape;128;p1">
            <a:extLst>
              <a:ext uri="{FF2B5EF4-FFF2-40B4-BE49-F238E27FC236}">
                <a16:creationId xmlns:a16="http://schemas.microsoft.com/office/drawing/2014/main" id="{FED1CECF-E63E-DA68-03F8-F81993690774}"/>
              </a:ext>
            </a:extLst>
          </p:cNvPr>
          <p:cNvSpPr txBox="1">
            <a:spLocks/>
          </p:cNvSpPr>
          <p:nvPr/>
        </p:nvSpPr>
        <p:spPr>
          <a:xfrm>
            <a:off x="2354500" y="3143550"/>
            <a:ext cx="5014200" cy="174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2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400"/>
              <a:buFont typeface="IBM Plex Sans"/>
              <a:buNone/>
              <a:defRPr sz="14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"/>
              <a:buFont typeface="IBM Plex Sans"/>
              <a:buChar char="●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BM Plex Sans"/>
              <a:buChar char="○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IBM Plex Sans"/>
              <a:buChar char="■"/>
              <a:defRPr sz="1200" b="0" i="0" u="none" strike="noStrike" cap="none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algn="ctr">
              <a:lnSpc>
                <a:spcPct val="100000"/>
              </a:lnSpc>
              <a:buClr>
                <a:srgbClr val="888888"/>
              </a:buClr>
              <a:buSzPts val="3200"/>
              <a:buFont typeface="Arial"/>
              <a:buNone/>
            </a:pPr>
            <a:endParaRPr lang="fr-FR" dirty="0"/>
          </a:p>
          <a:p>
            <a:pPr marL="0" algn="ctr">
              <a:lnSpc>
                <a:spcPct val="100000"/>
              </a:lnSpc>
              <a:buClr>
                <a:srgbClr val="888888"/>
              </a:buClr>
              <a:buSzPts val="3200"/>
              <a:buFont typeface="Arial"/>
              <a:buNone/>
            </a:pPr>
            <a:endParaRPr lang="fr-FR" dirty="0"/>
          </a:p>
          <a:p>
            <a:pPr marL="0" algn="ctr">
              <a:lnSpc>
                <a:spcPct val="100000"/>
              </a:lnSpc>
              <a:buClr>
                <a:srgbClr val="888888"/>
              </a:buClr>
              <a:buSzPts val="3200"/>
              <a:buFont typeface="Arial"/>
              <a:buNone/>
            </a:pPr>
            <a:r>
              <a:rPr lang="fr-FR" b="1" dirty="0"/>
              <a:t>Journée de la filière 27 juin 2025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72BD7EF-3027-04D3-416B-63A38BDFBE75}"/>
              </a:ext>
            </a:extLst>
          </p:cNvPr>
          <p:cNvSpPr txBox="1">
            <a:spLocks/>
          </p:cNvSpPr>
          <p:nvPr/>
        </p:nvSpPr>
        <p:spPr>
          <a:xfrm>
            <a:off x="464100" y="5624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BM Plex Sans"/>
              <a:buNone/>
              <a:defRPr sz="3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fr-FR"/>
              <a:t>Discussion</a:t>
            </a:r>
            <a:endParaRPr lang="fr-FR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F093A0ED-AC90-4892-BDC2-2876C972A118}"/>
              </a:ext>
            </a:extLst>
          </p:cNvPr>
          <p:cNvSpPr txBox="1">
            <a:spLocks/>
          </p:cNvSpPr>
          <p:nvPr/>
        </p:nvSpPr>
        <p:spPr>
          <a:xfrm>
            <a:off x="8810806" y="4946351"/>
            <a:ext cx="548700" cy="393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fld id="{00000000-1234-1234-1234-123412341234}" type="slidenum">
              <a:rPr lang="fr-FR" smtClean="0"/>
              <a:pPr algn="ctr"/>
              <a:t>1</a:t>
            </a:fld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A6AE474-EDF0-49FA-E8BC-F405E7F9DA60}"/>
              </a:ext>
            </a:extLst>
          </p:cNvPr>
          <p:cNvSpPr txBox="1">
            <a:spLocks/>
          </p:cNvSpPr>
          <p:nvPr/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IBM Plex Sans"/>
              <a:buNone/>
              <a:defRPr sz="3400" b="1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BM Plex Sans"/>
              <a:buNone/>
              <a:defRPr sz="42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fr-FR" dirty="0">
                <a:solidFill>
                  <a:srgbClr val="11425D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3163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291;g36b05b6c46b_0_7">
            <a:extLst>
              <a:ext uri="{FF2B5EF4-FFF2-40B4-BE49-F238E27FC236}">
                <a16:creationId xmlns:a16="http://schemas.microsoft.com/office/drawing/2014/main" id="{C93E6414-F740-3ABF-1823-4EEA843AB9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Protocoles selon le type de centre </a:t>
            </a:r>
            <a:endParaRPr dirty="0"/>
          </a:p>
        </p:txBody>
      </p:sp>
      <p:sp>
        <p:nvSpPr>
          <p:cNvPr id="3" name="Google Shape;292;g36b05b6c46b_0_7">
            <a:extLst>
              <a:ext uri="{FF2B5EF4-FFF2-40B4-BE49-F238E27FC236}">
                <a16:creationId xmlns:a16="http://schemas.microsoft.com/office/drawing/2014/main" id="{7785CD85-E347-255C-762C-9D923C38C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506" y="1371358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</a:rPr>
              <a:t>Modalités de priorisation</a:t>
            </a:r>
            <a:r>
              <a:rPr lang="fr-FR" dirty="0">
                <a:solidFill>
                  <a:srgbClr val="11425D"/>
                </a:solidFill>
              </a:rPr>
              <a:t>: 82,3% (n: 14)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100% des centres pédiatriques,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manquantes pour centres province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</a:rPr>
              <a:t>CAT antalgique</a:t>
            </a:r>
            <a:r>
              <a:rPr lang="fr-FR" dirty="0">
                <a:solidFill>
                  <a:srgbClr val="11425D"/>
                </a:solidFill>
              </a:rPr>
              <a:t>: 100%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</a:rPr>
              <a:t>CAT Co-antalgie</a:t>
            </a:r>
            <a:r>
              <a:rPr lang="fr-FR" dirty="0">
                <a:solidFill>
                  <a:srgbClr val="11425D"/>
                </a:solidFill>
              </a:rPr>
              <a:t>: 82,3% (n: 14)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100% des centres pédiatriques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100% des centres de province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</a:rPr>
              <a:t>Description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lien privilégiés avec réanimateurs: 70,5% (n:12)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particularités liées à la maladie (stéroïdes, transfusion): 64,7% (n: 11) </a:t>
            </a:r>
          </a:p>
          <a:p>
            <a:pPr marL="457200" lvl="1" indent="0">
              <a:buNone/>
            </a:pPr>
            <a:r>
              <a:rPr lang="fr-FR" sz="1400" dirty="0">
                <a:solidFill>
                  <a:srgbClr val="11425D"/>
                </a:solidFill>
              </a:rPr>
              <a:t>bilan paraclinique: 76,4% (n:13)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</a:rPr>
              <a:t>Modalités de sortie/RAD</a:t>
            </a:r>
            <a:r>
              <a:rPr lang="fr-FR" dirty="0">
                <a:solidFill>
                  <a:srgbClr val="11425D"/>
                </a:solidFill>
              </a:rPr>
              <a:t>: </a:t>
            </a:r>
            <a:r>
              <a:rPr lang="fr-FR" sz="1400" dirty="0">
                <a:solidFill>
                  <a:srgbClr val="11425D"/>
                </a:solidFill>
              </a:rPr>
              <a:t>70,5% (n:12)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11425D"/>
              </a:solidFill>
            </a:endParaRPr>
          </a:p>
        </p:txBody>
      </p:sp>
      <p:sp>
        <p:nvSpPr>
          <p:cNvPr id="4" name="Google Shape;293;g36b05b6c46b_0_7">
            <a:extLst>
              <a:ext uri="{FF2B5EF4-FFF2-40B4-BE49-F238E27FC236}">
                <a16:creationId xmlns:a16="http://schemas.microsoft.com/office/drawing/2014/main" id="{D7C7B6B4-F8E8-AB49-5146-9C0644881E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27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4D2670-3D77-4FBD-50F6-70566F13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Commentaires libres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4BD856-E0AC-5422-B624-634EA3232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</a:rPr>
              <a:t>Demande partage protocoles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</a:rPr>
              <a:t>Formation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</a:rPr>
              <a:t>Pec au domicile en cours déploiement/réflexion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</a:rPr>
              <a:t>Lignes multi avis/ avis reposant sur une seule personne</a:t>
            </a:r>
          </a:p>
          <a:p>
            <a:pPr marL="5143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</a:rPr>
              <a:t>Turn-over personnel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AC117-1F1D-3A87-5C08-275D2282F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7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331C06-9973-C225-E465-83737F55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0BC92F-C7F3-8E08-8B3C-AFCB6D00E0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- Procédures axées douleurs vs pec globale</a:t>
            </a:r>
          </a:p>
          <a:p>
            <a:pPr>
              <a:lnSpc>
                <a:spcPct val="150000"/>
              </a:lnSpc>
            </a:pPr>
            <a:r>
              <a:rPr lang="fr-FR" dirty="0"/>
              <a:t>- Information globale sur la pathologie ++</a:t>
            </a:r>
          </a:p>
          <a:p>
            <a:pPr>
              <a:lnSpc>
                <a:spcPct val="150000"/>
              </a:lnSpc>
            </a:pPr>
            <a:r>
              <a:rPr lang="fr-FR" dirty="0"/>
              <a:t>- Dossier patient/EFS</a:t>
            </a:r>
          </a:p>
          <a:p>
            <a:pPr>
              <a:lnSpc>
                <a:spcPct val="150000"/>
              </a:lnSpc>
            </a:pPr>
            <a:r>
              <a:rPr lang="fr-FR" dirty="0"/>
              <a:t>- Information et 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756139-D1DF-DBAC-D33D-B1C8057A9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507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7331C06-9973-C225-E465-83737F55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756139-D1DF-DBAC-D33D-B1C8057A9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C163B4-44B7-0CA2-0FCE-4C9FFD05031A}"/>
              </a:ext>
            </a:extLst>
          </p:cNvPr>
          <p:cNvSpPr txBox="1"/>
          <p:nvPr/>
        </p:nvSpPr>
        <p:spPr>
          <a:xfrm>
            <a:off x="6049737" y="3747407"/>
            <a:ext cx="3584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1425D"/>
                </a:solidFill>
                <a:latin typeface="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4329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6" name="Google Shape;133;g34cdc72edbc_1_17">
            <a:extLst>
              <a:ext uri="{FF2B5EF4-FFF2-40B4-BE49-F238E27FC236}">
                <a16:creationId xmlns:a16="http://schemas.microsoft.com/office/drawing/2014/main" id="{1D5D5FF1-653F-30D0-02D1-216B87B3FF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00" y="420400"/>
            <a:ext cx="84741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solidFill>
                  <a:srgbClr val="0070C0"/>
                </a:solidFill>
              </a:rPr>
              <a:t>Contexte </a:t>
            </a:r>
            <a:endParaRPr sz="2100" dirty="0">
              <a:solidFill>
                <a:srgbClr val="0070C0"/>
              </a:solidFill>
            </a:endParaRPr>
          </a:p>
        </p:txBody>
      </p:sp>
      <p:sp>
        <p:nvSpPr>
          <p:cNvPr id="8" name="Google Shape;134;g34cdc72edbc_1_17">
            <a:extLst>
              <a:ext uri="{FF2B5EF4-FFF2-40B4-BE49-F238E27FC236}">
                <a16:creationId xmlns:a16="http://schemas.microsoft.com/office/drawing/2014/main" id="{38A77185-2DC6-2311-BB6A-7FAAC9BCE0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74661" y="1699413"/>
            <a:ext cx="7189200" cy="257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</a:pPr>
            <a:endParaRPr lang="fr-FR" sz="1600" b="1" dirty="0">
              <a:solidFill>
                <a:schemeClr val="dk2"/>
              </a:solidFill>
            </a:endParaRPr>
          </a:p>
          <a:p>
            <a:pPr marL="12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34000"/>
            </a:pPr>
            <a:r>
              <a:rPr lang="fr-FR" sz="1600" b="1" dirty="0">
                <a:solidFill>
                  <a:schemeClr val="dk2"/>
                </a:solidFill>
              </a:rPr>
              <a:t>Difficultés</a:t>
            </a:r>
            <a:r>
              <a:rPr lang="fr-FR" sz="1600" dirty="0">
                <a:solidFill>
                  <a:schemeClr val="dk2"/>
                </a:solidFill>
              </a:rPr>
              <a:t> liées à la prise en charge des patients drépanocytaires au SAU</a:t>
            </a:r>
          </a:p>
          <a:p>
            <a:pPr marL="469900" lvl="1" indent="0">
              <a:lnSpc>
                <a:spcPct val="150000"/>
              </a:lnSpc>
              <a:buSzPts val="275"/>
              <a:buNone/>
            </a:pPr>
            <a:r>
              <a:rPr lang="fr-FR" sz="1600" dirty="0">
                <a:solidFill>
                  <a:schemeClr val="dk2"/>
                </a:solidFill>
              </a:rPr>
              <a:t>Liées à </a:t>
            </a:r>
            <a:r>
              <a:rPr lang="fr-FR" sz="1600" b="1" dirty="0">
                <a:solidFill>
                  <a:schemeClr val="dk2"/>
                </a:solidFill>
              </a:rPr>
              <a:t>l’organisation</a:t>
            </a:r>
          </a:p>
          <a:p>
            <a:pPr marL="469900" lvl="1" indent="0">
              <a:lnSpc>
                <a:spcPct val="150000"/>
              </a:lnSpc>
              <a:buSzPts val="275"/>
              <a:buNone/>
            </a:pPr>
            <a:r>
              <a:rPr lang="fr-FR" sz="1600" dirty="0">
                <a:solidFill>
                  <a:schemeClr val="dk2"/>
                </a:solidFill>
              </a:rPr>
              <a:t>Liées à la </a:t>
            </a:r>
            <a:r>
              <a:rPr lang="fr-FR" sz="1600" b="1" dirty="0">
                <a:solidFill>
                  <a:schemeClr val="dk2"/>
                </a:solidFill>
              </a:rPr>
              <a:t>pathologie</a:t>
            </a:r>
          </a:p>
          <a:p>
            <a:pPr marL="469900" lvl="1" indent="0">
              <a:lnSpc>
                <a:spcPct val="150000"/>
              </a:lnSpc>
              <a:buSzPts val="275"/>
              <a:buNone/>
            </a:pPr>
            <a:endParaRPr lang="fr-FR" sz="1600" dirty="0">
              <a:solidFill>
                <a:schemeClr val="dk2"/>
              </a:solidFill>
            </a:endParaRPr>
          </a:p>
          <a:p>
            <a:pPr marL="12700" indent="0">
              <a:lnSpc>
                <a:spcPct val="150000"/>
              </a:lnSpc>
              <a:buSzPts val="275"/>
            </a:pPr>
            <a:r>
              <a:rPr lang="fr-FR" sz="1600" dirty="0">
                <a:solidFill>
                  <a:schemeClr val="dk2"/>
                </a:solidFill>
              </a:rPr>
              <a:t>Situation d’</a:t>
            </a:r>
            <a:r>
              <a:rPr lang="fr-FR" sz="1600" b="1" dirty="0">
                <a:solidFill>
                  <a:schemeClr val="dk2"/>
                </a:solidFill>
              </a:rPr>
              <a:t>insatisfaction</a:t>
            </a:r>
            <a:r>
              <a:rPr lang="fr-FR" sz="1600" dirty="0">
                <a:solidFill>
                  <a:schemeClr val="dk2"/>
                </a:solidFill>
              </a:rPr>
              <a:t>/</a:t>
            </a:r>
            <a:r>
              <a:rPr lang="fr-FR" sz="1600" b="1" dirty="0">
                <a:solidFill>
                  <a:schemeClr val="dk2"/>
                </a:solidFill>
              </a:rPr>
              <a:t>tensions</a:t>
            </a: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fr-FR" dirty="0">
              <a:solidFill>
                <a:schemeClr val="dk2"/>
              </a:solidFill>
            </a:endParaRPr>
          </a:p>
        </p:txBody>
      </p:sp>
      <p:sp>
        <p:nvSpPr>
          <p:cNvPr id="9" name="Google Shape;135;g34cdc72edbc_1_17">
            <a:extLst>
              <a:ext uri="{FF2B5EF4-FFF2-40B4-BE49-F238E27FC236}">
                <a16:creationId xmlns:a16="http://schemas.microsoft.com/office/drawing/2014/main" id="{DB7A7CB4-E182-D94D-266F-1DFF78B826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F40AE46-2BD7-80C4-3356-376EE04EC4B2}"/>
              </a:ext>
            </a:extLst>
          </p:cNvPr>
          <p:cNvSpPr/>
          <p:nvPr/>
        </p:nvSpPr>
        <p:spPr>
          <a:xfrm>
            <a:off x="494080" y="1577605"/>
            <a:ext cx="7695181" cy="2773959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596B3C6-4984-135B-18B2-0231DCCC9FCC}"/>
              </a:ext>
            </a:extLst>
          </p:cNvPr>
          <p:cNvSpPr txBox="1"/>
          <p:nvPr/>
        </p:nvSpPr>
        <p:spPr>
          <a:xfrm>
            <a:off x="954739" y="1423600"/>
            <a:ext cx="1373791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11425D"/>
                </a:solidFill>
                <a:latin typeface=""/>
              </a:rPr>
              <a:t>Constats</a:t>
            </a:r>
          </a:p>
        </p:txBody>
      </p:sp>
    </p:spTree>
    <p:extLst>
      <p:ext uri="{BB962C8B-B14F-4D97-AF65-F5344CB8AC3E}">
        <p14:creationId xmlns:p14="http://schemas.microsoft.com/office/powerpoint/2010/main" val="11199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140;g31d8948180a_1_41">
            <a:extLst>
              <a:ext uri="{FF2B5EF4-FFF2-40B4-BE49-F238E27FC236}">
                <a16:creationId xmlns:a16="http://schemas.microsoft.com/office/drawing/2014/main" id="{5849FD80-BE41-8605-18DF-2FC2C9E01E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00" y="420400"/>
            <a:ext cx="84741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solidFill>
                  <a:srgbClr val="0070C0"/>
                </a:solidFill>
              </a:rPr>
              <a:t>Méthode </a:t>
            </a:r>
            <a:endParaRPr sz="2100" dirty="0">
              <a:solidFill>
                <a:srgbClr val="0070C0"/>
              </a:solidFill>
            </a:endParaRPr>
          </a:p>
        </p:txBody>
      </p:sp>
      <p:sp>
        <p:nvSpPr>
          <p:cNvPr id="3" name="Google Shape;141;g31d8948180a_1_41">
            <a:extLst>
              <a:ext uri="{FF2B5EF4-FFF2-40B4-BE49-F238E27FC236}">
                <a16:creationId xmlns:a16="http://schemas.microsoft.com/office/drawing/2014/main" id="{D8128649-F00C-F723-15BA-A3AD7A80A6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86831" y="1282847"/>
            <a:ext cx="7189200" cy="333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84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11425D"/>
                </a:solidFill>
                <a:latin typeface=""/>
              </a:rPr>
              <a:t>Groupe de travail parcours de soin </a:t>
            </a:r>
          </a:p>
          <a:p>
            <a:pPr marL="469900" lvl="1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Equipe restreinte:</a:t>
            </a: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Justine Fauvel</a:t>
            </a: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Aurore </a:t>
            </a:r>
            <a:r>
              <a:rPr lang="fr-FR" sz="1400" dirty="0" err="1">
                <a:solidFill>
                  <a:srgbClr val="11425D"/>
                </a:solidFill>
                <a:latin typeface=""/>
              </a:rPr>
              <a:t>Malric</a:t>
            </a:r>
            <a:endParaRPr lang="fr-FR" sz="1400" dirty="0">
              <a:solidFill>
                <a:srgbClr val="11425D"/>
              </a:solidFill>
              <a:latin typeface=""/>
            </a:endParaRP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Cécile </a:t>
            </a:r>
            <a:r>
              <a:rPr lang="fr-FR" sz="1400" dirty="0" err="1">
                <a:solidFill>
                  <a:srgbClr val="11425D"/>
                </a:solidFill>
                <a:latin typeface=""/>
              </a:rPr>
              <a:t>Dumesnil</a:t>
            </a:r>
            <a:endParaRPr lang="fr-FR" sz="1400" dirty="0">
              <a:solidFill>
                <a:srgbClr val="11425D"/>
              </a:solidFill>
              <a:latin typeface=""/>
            </a:endParaRP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Maryse Etienne </a:t>
            </a:r>
            <a:r>
              <a:rPr lang="fr-FR" sz="1400" dirty="0" err="1">
                <a:solidFill>
                  <a:srgbClr val="11425D"/>
                </a:solidFill>
                <a:latin typeface=""/>
              </a:rPr>
              <a:t>Julan</a:t>
            </a:r>
            <a:endParaRPr lang="fr-FR" sz="1400" dirty="0">
              <a:solidFill>
                <a:srgbClr val="11425D"/>
              </a:solidFill>
              <a:latin typeface=""/>
            </a:endParaRP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Christian </a:t>
            </a:r>
            <a:r>
              <a:rPr lang="fr-FR" sz="1400" dirty="0" err="1">
                <a:solidFill>
                  <a:srgbClr val="11425D"/>
                </a:solidFill>
                <a:latin typeface=""/>
              </a:rPr>
              <a:t>Kassasseya</a:t>
            </a:r>
            <a:endParaRPr lang="fr-FR" sz="1400" dirty="0">
              <a:solidFill>
                <a:srgbClr val="11425D"/>
              </a:solidFill>
              <a:latin typeface=""/>
            </a:endParaRPr>
          </a:p>
          <a:p>
            <a:pPr marL="927100" lvl="2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Pierre </a:t>
            </a:r>
            <a:r>
              <a:rPr lang="fr-FR" sz="1400" dirty="0" err="1">
                <a:solidFill>
                  <a:srgbClr val="11425D"/>
                </a:solidFill>
                <a:latin typeface=""/>
              </a:rPr>
              <a:t>Cougoul</a:t>
            </a:r>
            <a:endParaRPr lang="fr-FR" sz="1400" dirty="0">
              <a:solidFill>
                <a:srgbClr val="11425D"/>
              </a:solidFill>
              <a:latin typeface=""/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fr-FR" dirty="0">
              <a:solidFill>
                <a:srgbClr val="11425D"/>
              </a:solidFill>
              <a:latin typeface=""/>
            </a:endParaRPr>
          </a:p>
          <a:p>
            <a:pPr marL="2984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  <a:latin typeface=""/>
              </a:rPr>
              <a:t>Printemps 2025</a:t>
            </a: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lang="fr-FR" dirty="0">
              <a:solidFill>
                <a:srgbClr val="11425D"/>
              </a:solidFill>
              <a:latin typeface=""/>
            </a:endParaRPr>
          </a:p>
          <a:p>
            <a:pPr marL="298450" lvl="0" indent="-2857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1425D"/>
                </a:solidFill>
                <a:latin typeface=""/>
              </a:rPr>
              <a:t>Sollicitation par mail des responsables des </a:t>
            </a:r>
          </a:p>
          <a:p>
            <a:pPr marL="469900" lvl="1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- 39 centres de compétence</a:t>
            </a:r>
          </a:p>
          <a:p>
            <a:pPr marL="469900" lvl="1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- 21 centres de référence</a:t>
            </a:r>
          </a:p>
          <a:p>
            <a:pPr marL="469900" lvl="1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Formulaire électronique</a:t>
            </a:r>
          </a:p>
          <a:p>
            <a:pPr marL="469900" lvl="1" indent="0">
              <a:lnSpc>
                <a:spcPct val="95000"/>
              </a:lnSpc>
              <a:buSzPts val="275"/>
              <a:buNone/>
            </a:pPr>
            <a:r>
              <a:rPr lang="fr-FR" sz="1400" dirty="0">
                <a:solidFill>
                  <a:srgbClr val="11425D"/>
                </a:solidFill>
                <a:latin typeface=""/>
              </a:rPr>
              <a:t>Diffusé secondairement aux responsables des SAU</a:t>
            </a: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FR" dirty="0">
                <a:solidFill>
                  <a:schemeClr val="dk2"/>
                </a:solidFill>
              </a:rPr>
              <a:t>	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Google Shape;142;g31d8948180a_1_41">
            <a:extLst>
              <a:ext uri="{FF2B5EF4-FFF2-40B4-BE49-F238E27FC236}">
                <a16:creationId xmlns:a16="http://schemas.microsoft.com/office/drawing/2014/main" id="{82096C92-211B-5F28-A664-A8849A7C73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6" name="Google Shape;415;p3">
            <a:extLst>
              <a:ext uri="{FF2B5EF4-FFF2-40B4-BE49-F238E27FC236}">
                <a16:creationId xmlns:a16="http://schemas.microsoft.com/office/drawing/2014/main" id="{76DC7E18-5962-F263-0BB4-14714EA2735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293" y="1144495"/>
            <a:ext cx="1354737" cy="142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21;p3">
            <a:extLst>
              <a:ext uri="{FF2B5EF4-FFF2-40B4-BE49-F238E27FC236}">
                <a16:creationId xmlns:a16="http://schemas.microsoft.com/office/drawing/2014/main" id="{4B4ECD93-EE22-ED58-FF47-B751AF2ACC8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39" y="3133913"/>
            <a:ext cx="1061139" cy="1061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78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140;g31d8948180a_1_41">
            <a:extLst>
              <a:ext uri="{FF2B5EF4-FFF2-40B4-BE49-F238E27FC236}">
                <a16:creationId xmlns:a16="http://schemas.microsoft.com/office/drawing/2014/main" id="{BD1C2432-D2D2-D381-D765-ECF12CDD30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00" y="420400"/>
            <a:ext cx="84741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>
                <a:solidFill>
                  <a:srgbClr val="0070C0"/>
                </a:solidFill>
                <a:latin typeface=""/>
              </a:rPr>
              <a:t>Résultats</a:t>
            </a:r>
            <a:endParaRPr sz="2100" dirty="0">
              <a:solidFill>
                <a:srgbClr val="0070C0"/>
              </a:solidFill>
              <a:latin typeface=""/>
            </a:endParaRPr>
          </a:p>
        </p:txBody>
      </p:sp>
      <p:sp>
        <p:nvSpPr>
          <p:cNvPr id="3" name="Google Shape;141;g31d8948180a_1_41">
            <a:extLst>
              <a:ext uri="{FF2B5EF4-FFF2-40B4-BE49-F238E27FC236}">
                <a16:creationId xmlns:a16="http://schemas.microsoft.com/office/drawing/2014/main" id="{BF88B8F6-5BF9-E1F6-1862-20406B111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8587" y="1051158"/>
            <a:ext cx="7189200" cy="1669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FR" b="1" dirty="0">
                <a:solidFill>
                  <a:schemeClr val="dk2"/>
                </a:solidFill>
                <a:latin typeface=""/>
              </a:rPr>
              <a:t>N = 46 réponses </a:t>
            </a: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FR" dirty="0">
                <a:solidFill>
                  <a:schemeClr val="dk2"/>
                </a:solidFill>
                <a:latin typeface=""/>
              </a:rPr>
              <a:t>37 centres</a:t>
            </a:r>
            <a:endParaRPr lang="fr-FR" b="0" i="0" u="none" strike="noStrike" cap="none" dirty="0">
              <a:solidFill>
                <a:schemeClr val="dk2"/>
              </a:solidFill>
              <a:latin typeface=""/>
              <a:sym typeface="Arial"/>
            </a:endParaRPr>
          </a:p>
          <a:p>
            <a:pPr marL="469900" lvl="1" indent="0">
              <a:lnSpc>
                <a:spcPct val="95000"/>
              </a:lnSpc>
              <a:buNone/>
            </a:pPr>
            <a:r>
              <a:rPr lang="fr-FR" sz="1400" b="0" i="0" u="none" strike="noStrike" cap="none" dirty="0">
                <a:solidFill>
                  <a:schemeClr val="dk2"/>
                </a:solidFill>
                <a:latin typeface=""/>
                <a:sym typeface="Arial"/>
              </a:rPr>
              <a:t>21 centres de compétence (53,8%) </a:t>
            </a:r>
          </a:p>
          <a:p>
            <a:pPr marL="927100" lvl="2" indent="0">
              <a:lnSpc>
                <a:spcPct val="95000"/>
              </a:lnSpc>
              <a:buNone/>
            </a:pPr>
            <a:r>
              <a:rPr lang="fr-FR" sz="1400" b="0" i="0" u="none" strike="noStrike" cap="none" dirty="0">
                <a:solidFill>
                  <a:schemeClr val="dk2"/>
                </a:solidFill>
                <a:latin typeface=""/>
                <a:sym typeface="Arial"/>
              </a:rPr>
              <a:t>27 réponses (6 responsable du centre + du SAU)</a:t>
            </a:r>
            <a:endParaRPr lang="fr-FR" sz="1400" dirty="0">
              <a:latin typeface=""/>
            </a:endParaRPr>
          </a:p>
          <a:p>
            <a:pPr marL="469900" lvl="1" indent="0">
              <a:lnSpc>
                <a:spcPct val="95000"/>
              </a:lnSpc>
              <a:buNone/>
            </a:pPr>
            <a:r>
              <a:rPr lang="fr-FR" sz="1400" b="0" i="0" u="none" strike="noStrike" cap="none" dirty="0">
                <a:solidFill>
                  <a:schemeClr val="dk2"/>
                </a:solidFill>
                <a:latin typeface=""/>
                <a:sym typeface="Arial"/>
              </a:rPr>
              <a:t>12 centres de référence (57%)</a:t>
            </a:r>
          </a:p>
          <a:p>
            <a:pPr marL="927100" lvl="2" indent="0">
              <a:lnSpc>
                <a:spcPct val="95000"/>
              </a:lnSpc>
              <a:buNone/>
            </a:pPr>
            <a:r>
              <a:rPr lang="fr-FR" sz="1400" b="0" i="0" u="none" strike="noStrike" cap="none" dirty="0">
                <a:solidFill>
                  <a:schemeClr val="dk2"/>
                </a:solidFill>
                <a:latin typeface=""/>
                <a:sym typeface="Arial"/>
              </a:rPr>
              <a:t>15 réponses</a:t>
            </a:r>
            <a:endParaRPr lang="fr-FR" sz="1400" dirty="0">
              <a:latin typeface=""/>
            </a:endParaRPr>
          </a:p>
          <a:p>
            <a:pPr marL="469900" lvl="1" indent="0">
              <a:lnSpc>
                <a:spcPct val="95000"/>
              </a:lnSpc>
              <a:buNone/>
            </a:pPr>
            <a:r>
              <a:rPr lang="fr-FR" sz="1400" b="0" i="0" u="none" strike="noStrike" cap="none" dirty="0">
                <a:solidFill>
                  <a:schemeClr val="dk2"/>
                </a:solidFill>
                <a:latin typeface=""/>
                <a:sym typeface="Arial"/>
              </a:rPr>
              <a:t>2 réponses de centres de proximité</a:t>
            </a:r>
            <a:endParaRPr lang="fr-FR" sz="1400" dirty="0">
              <a:latin typeface=""/>
            </a:endParaRPr>
          </a:p>
          <a:p>
            <a:pPr marL="298450" marR="0" lvl="0" indent="-26828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lang="fr-FR" sz="1400" b="0" i="0" u="none" strike="noStrike" cap="none" dirty="0">
              <a:solidFill>
                <a:schemeClr val="dk2"/>
              </a:solidFill>
              <a:latin typeface="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b="0" i="0" u="none" strike="noStrike" cap="none" dirty="0">
              <a:solidFill>
                <a:srgbClr val="000000"/>
              </a:solidFill>
              <a:latin typeface=""/>
              <a:sym typeface="Arial"/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endParaRPr dirty="0">
              <a:latin typeface=""/>
            </a:endParaRPr>
          </a:p>
          <a:p>
            <a:pPr marL="127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fr-FR" sz="1562" dirty="0">
                <a:solidFill>
                  <a:schemeClr val="dk2"/>
                </a:solidFill>
                <a:latin typeface=""/>
              </a:rPr>
              <a:t>	</a:t>
            </a:r>
            <a:endParaRPr dirty="0">
              <a:solidFill>
                <a:schemeClr val="dk2"/>
              </a:solidFill>
              <a:latin typeface=""/>
            </a:endParaRPr>
          </a:p>
        </p:txBody>
      </p:sp>
      <p:sp>
        <p:nvSpPr>
          <p:cNvPr id="4" name="Google Shape;142;g31d8948180a_1_41">
            <a:extLst>
              <a:ext uri="{FF2B5EF4-FFF2-40B4-BE49-F238E27FC236}">
                <a16:creationId xmlns:a16="http://schemas.microsoft.com/office/drawing/2014/main" id="{C207A1B5-FE0C-C671-410E-D2618AA9BC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>
                <a:latin typeface=""/>
              </a:rPr>
              <a:t>4</a:t>
            </a:fld>
            <a:endParaRPr>
              <a:latin typeface="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8DBB9D30-74D8-0C08-71B8-3F7C5241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55" y="572135"/>
            <a:ext cx="3059330" cy="18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510018C3-8943-CC5D-0816-803A831B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66" y="2800625"/>
            <a:ext cx="3335290" cy="206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5357193-0B29-A7B6-46E1-9789D3EB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6" y="2800625"/>
            <a:ext cx="3427012" cy="211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4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160;p21">
            <a:extLst>
              <a:ext uri="{FF2B5EF4-FFF2-40B4-BE49-F238E27FC236}">
                <a16:creationId xmlns:a16="http://schemas.microsoft.com/office/drawing/2014/main" id="{32037BFC-14CB-C5A3-F08A-CBCDD4C534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3" name="Google Shape;162;p21">
            <a:extLst>
              <a:ext uri="{FF2B5EF4-FFF2-40B4-BE49-F238E27FC236}">
                <a16:creationId xmlns:a16="http://schemas.microsoft.com/office/drawing/2014/main" id="{64EF18BF-4949-5872-1E8E-D2B1168FFC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0775" t="13487" r="26552" b="9579"/>
          <a:stretch/>
        </p:blipFill>
        <p:spPr>
          <a:xfrm>
            <a:off x="2183047" y="923659"/>
            <a:ext cx="3784549" cy="35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3;p21">
            <a:extLst>
              <a:ext uri="{FF2B5EF4-FFF2-40B4-BE49-F238E27FC236}">
                <a16:creationId xmlns:a16="http://schemas.microsoft.com/office/drawing/2014/main" id="{DF16FA2F-E816-ED86-9B06-EECE1AC5B8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3966" t="16858" r="13362" b="11171"/>
          <a:stretch/>
        </p:blipFill>
        <p:spPr>
          <a:xfrm>
            <a:off x="6169322" y="227089"/>
            <a:ext cx="2763434" cy="2668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5;p21">
            <a:extLst>
              <a:ext uri="{FF2B5EF4-FFF2-40B4-BE49-F238E27FC236}">
                <a16:creationId xmlns:a16="http://schemas.microsoft.com/office/drawing/2014/main" id="{2D3485B1-EB88-7368-815A-0EEC9B81BC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7586" t="20096" r="26811" b="22605"/>
          <a:stretch/>
        </p:blipFill>
        <p:spPr>
          <a:xfrm>
            <a:off x="311699" y="2390851"/>
            <a:ext cx="1669623" cy="210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23;p3">
            <a:extLst>
              <a:ext uri="{FF2B5EF4-FFF2-40B4-BE49-F238E27FC236}">
                <a16:creationId xmlns:a16="http://schemas.microsoft.com/office/drawing/2014/main" id="{FCCE6A38-E02D-1878-9A24-2A54544F8DF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039" y="650848"/>
            <a:ext cx="1305230" cy="1316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52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170;p22">
            <a:extLst>
              <a:ext uri="{FF2B5EF4-FFF2-40B4-BE49-F238E27FC236}">
                <a16:creationId xmlns:a16="http://schemas.microsoft.com/office/drawing/2014/main" id="{FEEFD6D9-2131-009A-6D59-E667BEDEB0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Prise en charge </a:t>
            </a:r>
            <a:r>
              <a:rPr lang="fr-FR" dirty="0" err="1"/>
              <a:t>pré-hospitalière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3" name="Google Shape;172;p22">
            <a:extLst>
              <a:ext uri="{FF2B5EF4-FFF2-40B4-BE49-F238E27FC236}">
                <a16:creationId xmlns:a16="http://schemas.microsoft.com/office/drawing/2014/main" id="{FFA59705-BCFE-54DE-A271-ADAF2C984A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6728AEF-3C46-F95F-2B6E-9AB5EEC5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8801"/>
            <a:ext cx="3860250" cy="238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706823B-10D5-1AC5-1F4D-47275D672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" y="1445734"/>
            <a:ext cx="3860248" cy="23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8E795F-76FD-4CE5-2F78-86C3152E96B8}"/>
              </a:ext>
            </a:extLst>
          </p:cNvPr>
          <p:cNvSpPr txBox="1"/>
          <p:nvPr/>
        </p:nvSpPr>
        <p:spPr>
          <a:xfrm>
            <a:off x="489097" y="4274288"/>
            <a:ext cx="507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1425D"/>
                </a:solidFill>
              </a:rPr>
              <a:t>Médecin dédié (n : 46) Oui 87%</a:t>
            </a:r>
          </a:p>
        </p:txBody>
      </p:sp>
    </p:spTree>
    <p:extLst>
      <p:ext uri="{BB962C8B-B14F-4D97-AF65-F5344CB8AC3E}">
        <p14:creationId xmlns:p14="http://schemas.microsoft.com/office/powerpoint/2010/main" val="11113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200;p25">
            <a:extLst>
              <a:ext uri="{FF2B5EF4-FFF2-40B4-BE49-F238E27FC236}">
                <a16:creationId xmlns:a16="http://schemas.microsoft.com/office/drawing/2014/main" id="{9179A049-312C-2F36-AA39-040BAC51FC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Prise en charge au SAU</a:t>
            </a:r>
            <a:endParaRPr dirty="0"/>
          </a:p>
        </p:txBody>
      </p:sp>
      <p:sp>
        <p:nvSpPr>
          <p:cNvPr id="3" name="Google Shape;202;p25">
            <a:extLst>
              <a:ext uri="{FF2B5EF4-FFF2-40B4-BE49-F238E27FC236}">
                <a16:creationId xmlns:a16="http://schemas.microsoft.com/office/drawing/2014/main" id="{956A14E8-FB22-1E2D-E3E4-3747897A18A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24F1945-E71C-7FFE-8A7F-EC8C0F2B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6" y="2130399"/>
            <a:ext cx="3541074" cy="21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176DF42-2A08-EA30-B6D4-FE5E240FB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23539"/>
              </p:ext>
            </p:extLst>
          </p:nvPr>
        </p:nvGraphicFramePr>
        <p:xfrm>
          <a:off x="166926" y="1283614"/>
          <a:ext cx="5436000" cy="313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36206243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3087176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850670"/>
                    </a:ext>
                  </a:extLst>
                </a:gridCol>
              </a:tblGrid>
              <a:tr h="281264"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latin typeface=""/>
                        </a:rPr>
                        <a:t>n : 46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"/>
                        </a:rPr>
                        <a:t>Manquante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51068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Médecin référent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67,4%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5813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Personnel paramédical dédié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30,4%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70143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Priorisation de la prise en charge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93,5%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18662"/>
                  </a:ext>
                </a:extLst>
              </a:tr>
              <a:tr h="31935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Procédure de prise en charge de la douleur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97,8%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31684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Délai de prise en charge &lt; 30 minutes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86,4%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75799"/>
                  </a:ext>
                </a:extLst>
              </a:tr>
              <a:tr h="281264">
                <a:tc gridSpan="2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Format: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9152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pPr lvl="3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    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68,9%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68474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pPr lvl="3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    Informatique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75,6%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04691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pPr lvl="3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    Intégrée DPI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13,3%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22220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Facilement accessible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84,4%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  <a:latin typeface="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077031"/>
                  </a:ext>
                </a:extLst>
              </a:tr>
            </a:tbl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36A3A61D-77E9-3EC8-1034-CFAF08E4C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26" y="2034706"/>
            <a:ext cx="3541074" cy="21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0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sp>
        <p:nvSpPr>
          <p:cNvPr id="2" name="Google Shape;241;p29">
            <a:extLst>
              <a:ext uri="{FF2B5EF4-FFF2-40B4-BE49-F238E27FC236}">
                <a16:creationId xmlns:a16="http://schemas.microsoft.com/office/drawing/2014/main" id="{23F3EFCC-6A8F-E72A-E23E-C1DB84C414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r-FR" dirty="0"/>
              <a:t>Prise en charge au SAU</a:t>
            </a:r>
            <a:endParaRPr dirty="0"/>
          </a:p>
        </p:txBody>
      </p:sp>
      <p:sp>
        <p:nvSpPr>
          <p:cNvPr id="3" name="Google Shape;243;p29">
            <a:extLst>
              <a:ext uri="{FF2B5EF4-FFF2-40B4-BE49-F238E27FC236}">
                <a16:creationId xmlns:a16="http://schemas.microsoft.com/office/drawing/2014/main" id="{DC59C726-CE77-E36C-83F9-FECA9BA637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2249EB-440F-048B-C597-FC1A280A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6653"/>
              </p:ext>
            </p:extLst>
          </p:nvPr>
        </p:nvGraphicFramePr>
        <p:xfrm>
          <a:off x="904509" y="1712383"/>
          <a:ext cx="5436000" cy="1718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000">
                  <a:extLst>
                    <a:ext uri="{9D8B030D-6E8A-4147-A177-3AD203B41FA5}">
                      <a16:colId xmlns:a16="http://schemas.microsoft.com/office/drawing/2014/main" val="36206243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30871764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485067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200" dirty="0"/>
                        <a:t>n : 46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Manquante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351068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Ligne avis dédiée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67,4%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5813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     H24</a:t>
                      </a:r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51,6%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70143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Lits d’aval dédiés</a:t>
                      </a:r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65,2%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18662"/>
                  </a:ext>
                </a:extLst>
              </a:tr>
              <a:tr h="319357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Personnel dédié</a:t>
                      </a:r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52,2%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31684"/>
                  </a:ext>
                </a:extLst>
              </a:tr>
              <a:tr h="281264"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11425D"/>
                          </a:solidFill>
                          <a:latin typeface=""/>
                        </a:rPr>
                        <a:t>Possibilité de pec au domicile</a:t>
                      </a:r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11425D"/>
                          </a:solidFill>
                        </a:rPr>
                        <a:t>21,7%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rgbClr val="11425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97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32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629C4BE-C4E5-4701-8BDC-FBBCD449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" y="4588116"/>
            <a:ext cx="1047164" cy="393600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05107AE-2A50-19B1-6A0C-7A165148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074" y="1861109"/>
            <a:ext cx="4434366" cy="256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54A8F61-0F74-C9AC-997E-55EE0854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09" y="1821135"/>
            <a:ext cx="4094125" cy="260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80;g36b05b6c46b_0_0">
            <a:extLst>
              <a:ext uri="{FF2B5EF4-FFF2-40B4-BE49-F238E27FC236}">
                <a16:creationId xmlns:a16="http://schemas.microsoft.com/office/drawing/2014/main" id="{F4D20962-8EB3-FD7E-819A-ED859AFF3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Synthèse des protocoles de prise en charge des patients drépanocytaires aux urgences</a:t>
            </a:r>
            <a:endParaRPr/>
          </a:p>
        </p:txBody>
      </p:sp>
      <p:sp>
        <p:nvSpPr>
          <p:cNvPr id="6" name="Google Shape;281;g36b05b6c46b_0_0">
            <a:extLst>
              <a:ext uri="{FF2B5EF4-FFF2-40B4-BE49-F238E27FC236}">
                <a16:creationId xmlns:a16="http://schemas.microsoft.com/office/drawing/2014/main" id="{42E11AA8-10D9-1EEB-8133-C16068BFD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1" y="4007635"/>
            <a:ext cx="707396" cy="561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82;g36b05b6c46b_0_0">
            <a:extLst>
              <a:ext uri="{FF2B5EF4-FFF2-40B4-BE49-F238E27FC236}">
                <a16:creationId xmlns:a16="http://schemas.microsoft.com/office/drawing/2014/main" id="{FE95962B-ECC4-4259-468F-0BB1708F7A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8" name="Google Shape;283;g36b05b6c46b_0_0">
            <a:extLst>
              <a:ext uri="{FF2B5EF4-FFF2-40B4-BE49-F238E27FC236}">
                <a16:creationId xmlns:a16="http://schemas.microsoft.com/office/drawing/2014/main" id="{90D8B199-F546-6068-551C-3E7A102B77B3}"/>
              </a:ext>
            </a:extLst>
          </p:cNvPr>
          <p:cNvSpPr txBox="1">
            <a:spLocks/>
          </p:cNvSpPr>
          <p:nvPr/>
        </p:nvSpPr>
        <p:spPr>
          <a:xfrm>
            <a:off x="311699" y="953675"/>
            <a:ext cx="85314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17 protocoles reçus et relus par le GT Urgences restreint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F83159B-FD3C-1E35-EDA6-53D7F8A53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26" y="2122100"/>
            <a:ext cx="3679547" cy="23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996516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448</Words>
  <Application>Microsoft Macintosh PowerPoint</Application>
  <PresentationFormat>Affichage à l'écran (16:9)</PresentationFormat>
  <Paragraphs>125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IBM Plex Sans</vt:lpstr>
      <vt:lpstr>Calibri</vt:lpstr>
      <vt:lpstr>Geometric</vt:lpstr>
      <vt:lpstr>Présentation PowerPoint</vt:lpstr>
      <vt:lpstr>Contexte </vt:lpstr>
      <vt:lpstr>Méthode </vt:lpstr>
      <vt:lpstr>Résultats</vt:lpstr>
      <vt:lpstr>Présentation PowerPoint</vt:lpstr>
      <vt:lpstr>Prise en charge pré-hospitalière </vt:lpstr>
      <vt:lpstr>Prise en charge au SAU</vt:lpstr>
      <vt:lpstr>Prise en charge au SAU</vt:lpstr>
      <vt:lpstr>Synthèse des protocoles de prise en charge des patients drépanocytaires aux urgences</vt:lpstr>
      <vt:lpstr>Protocoles selon le type de centre </vt:lpstr>
      <vt:lpstr>Commentaires libres</vt:lpstr>
      <vt:lpstr>Discussion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Laura Pfff</dc:creator>
  <cp:lastModifiedBy>PC</cp:lastModifiedBy>
  <cp:revision>25</cp:revision>
  <dcterms:created xsi:type="dcterms:W3CDTF">2023-05-05T12:18:50Z</dcterms:created>
  <dcterms:modified xsi:type="dcterms:W3CDTF">2025-06-27T11:21:13Z</dcterms:modified>
</cp:coreProperties>
</file>