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6" r:id="rId3"/>
    <p:sldId id="268" r:id="rId4"/>
    <p:sldId id="271" r:id="rId5"/>
    <p:sldId id="272" r:id="rId6"/>
    <p:sldId id="273" r:id="rId7"/>
    <p:sldId id="286" r:id="rId8"/>
    <p:sldId id="295" r:id="rId9"/>
    <p:sldId id="288" r:id="rId10"/>
    <p:sldId id="296" r:id="rId11"/>
    <p:sldId id="274" r:id="rId12"/>
    <p:sldId id="290" r:id="rId13"/>
    <p:sldId id="291" r:id="rId14"/>
    <p:sldId id="292" r:id="rId15"/>
    <p:sldId id="293" r:id="rId16"/>
    <p:sldId id="294" r:id="rId17"/>
    <p:sldId id="275" r:id="rId18"/>
  </p:sldIdLst>
  <p:sldSz cx="9144000" cy="5143500" type="screen16x9"/>
  <p:notesSz cx="6858000" cy="9144000"/>
  <p:embeddedFontLst>
    <p:embeddedFont>
      <p:font typeface="IBM Plex Sans" panose="020B050305020300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12415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04"/>
    <p:restoredTop sz="96327"/>
  </p:normalViewPr>
  <p:slideViewPr>
    <p:cSldViewPr snapToGrid="0">
      <p:cViewPr varScale="1">
        <p:scale>
          <a:sx n="108" d="100"/>
          <a:sy n="108" d="100"/>
        </p:scale>
        <p:origin x="83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EA8983A-BB71-1EC3-BD16-6335891651C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771254D-A10E-8FF5-C066-E237DF0668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5BF3FF-D84A-9542-B460-45ADE9638E48}" type="datetimeFigureOut">
              <a:rPr lang="fr-FR" smtClean="0">
                <a:latin typeface="IBM Plex Sans" panose="020B0503050203000203" pitchFamily="34" charset="0"/>
              </a:rPr>
              <a:t>27/06/2025</a:t>
            </a:fld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9F53D3-EFFC-813D-DCDD-4CEDC1D4F7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>
              <a:latin typeface="IBM Plex Sans" panose="020B0503050203000203" pitchFamily="34" charset="0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EB3411A-AE55-A83B-7022-DC17E07A3E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81119-D73F-D844-8E7F-F4F83B73B8EC}" type="slidenum">
              <a:rPr lang="fr-FR" smtClean="0">
                <a:latin typeface="IBM Plex Sans" panose="020B0503050203000203" pitchFamily="34" charset="0"/>
              </a:rPr>
              <a:t>‹N°›</a:t>
            </a:fld>
            <a:endParaRPr lang="fr-FR" dirty="0"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7201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sldNum="0" hdr="0" ftr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IBM Plex Sans" panose="020B0503050203000203" pitchFamily="34" charset="0"/>
        <a:ea typeface="IBM Plex Sans" panose="020B0503050203000203" pitchFamily="34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image" Target="../media/image17.emf"/><Relationship Id="rId18" Type="http://schemas.openxmlformats.org/officeDocument/2006/relationships/image" Target="../media/image2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12" Type="http://schemas.openxmlformats.org/officeDocument/2006/relationships/image" Target="../media/image16.emf"/><Relationship Id="rId17" Type="http://schemas.openxmlformats.org/officeDocument/2006/relationships/image" Target="../media/image21.emf"/><Relationship Id="rId2" Type="http://schemas.openxmlformats.org/officeDocument/2006/relationships/image" Target="../media/image6.emf"/><Relationship Id="rId16" Type="http://schemas.openxmlformats.org/officeDocument/2006/relationships/image" Target="../media/image20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11" Type="http://schemas.openxmlformats.org/officeDocument/2006/relationships/image" Target="../media/image15.emf"/><Relationship Id="rId5" Type="http://schemas.openxmlformats.org/officeDocument/2006/relationships/image" Target="../media/image9.emf"/><Relationship Id="rId15" Type="http://schemas.openxmlformats.org/officeDocument/2006/relationships/image" Target="../media/image19.emf"/><Relationship Id="rId10" Type="http://schemas.openxmlformats.org/officeDocument/2006/relationships/image" Target="../media/image14.emf"/><Relationship Id="rId19" Type="http://schemas.openxmlformats.org/officeDocument/2006/relationships/image" Target="../media/image23.emf"/><Relationship Id="rId4" Type="http://schemas.openxmlformats.org/officeDocument/2006/relationships/image" Target="../media/image8.emf"/><Relationship Id="rId9" Type="http://schemas.openxmlformats.org/officeDocument/2006/relationships/image" Target="../media/image13.emf"/><Relationship Id="rId14" Type="http://schemas.openxmlformats.org/officeDocument/2006/relationships/image" Target="../media/image1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D21F2E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20000"/>
          </a:blip>
          <a:srcRect t="18633" b="13923"/>
          <a:stretch/>
        </p:blipFill>
        <p:spPr>
          <a:xfrm>
            <a:off x="413625" y="1"/>
            <a:ext cx="8591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55250" y="2283294"/>
            <a:ext cx="6507900" cy="7078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02100" y="2991150"/>
            <a:ext cx="50142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os chiffre 1 1 1">
  <p:cSld name="BIG_NUMBER_1_1_1">
    <p:bg>
      <p:bgPr>
        <a:solidFill>
          <a:srgbClr val="12415B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2">
            <a:alphaModFix/>
          </a:blip>
          <a:srcRect t="10530" b="10530"/>
          <a:stretch/>
        </p:blipFill>
        <p:spPr>
          <a:xfrm>
            <a:off x="901750" y="0"/>
            <a:ext cx="734049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2000"/>
              <a:buNone/>
              <a:defRPr sz="12000">
                <a:solidFill>
                  <a:srgbClr val="D21F2E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3056350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127000" lvl="0" indent="0" algn="ctr" rt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None/>
              <a:defRPr b="1">
                <a:solidFill>
                  <a:srgbClr val="D21F2E"/>
                </a:solidFill>
              </a:defRPr>
            </a:lvl1pPr>
            <a:lvl2pPr marL="914400" lvl="1" indent="-31115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300"/>
              <a:buChar char="●"/>
              <a:defRPr/>
            </a:lvl2pPr>
            <a:lvl3pPr marL="1371600" lvl="2" indent="-3048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/>
            </a:lvl3pPr>
            <a:lvl4pPr marL="1828800" lvl="3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4pPr>
            <a:lvl5pPr marL="2286000" lvl="4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○"/>
              <a:defRPr/>
            </a:lvl5pPr>
            <a:lvl6pPr marL="2743200" lvl="5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■"/>
              <a:defRPr/>
            </a:lvl6pPr>
            <a:lvl7pPr marL="3200400" lvl="6" indent="-292100" algn="ctr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Char char="●"/>
              <a:defRPr/>
            </a:lvl7pPr>
            <a:lvl8pPr marL="3657600" lvl="7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4114800" lvl="8" indent="-292100" algn="ctr" rtl="0"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6CC09846-36C8-80EF-A16C-C2F7629E6D2E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0DAD4C16-72C2-6434-804D-956FD586A43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20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 userDrawn="1">
  <p:cSld name="1_One column text">
    <p:bg>
      <p:bgPr>
        <a:solidFill>
          <a:schemeClr val="bg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49B74B3-B4CB-CA9C-8345-E454395AF4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52439" y="739274"/>
            <a:ext cx="1061139" cy="106113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0FAC6F33-744C-413A-B96B-AC208C191B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79797" y="3333098"/>
            <a:ext cx="1061139" cy="106113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B8F9413-D4C4-FC30-4614-3218727EEA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3476" y="3333098"/>
            <a:ext cx="1061139" cy="106113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B444068-5055-E69D-6FC0-A24B372CFD3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3476" y="2036186"/>
            <a:ext cx="1061139" cy="106113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8B6C7FF-71FF-E779-0448-361FE154F6F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66118" y="739274"/>
            <a:ext cx="1061139" cy="106113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457C2F2-0490-5C8E-41DE-8C2459C7BEF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6118" y="2036186"/>
            <a:ext cx="1061139" cy="106113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5A520FC-5E78-B570-4C3F-F82E63825D4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938760" y="2036186"/>
            <a:ext cx="1061139" cy="106113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685D4963-0F8F-4AA8-E3EC-B091FE8C0B3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38760" y="739274"/>
            <a:ext cx="1061139" cy="1061139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4BD4EB39-F5AE-0481-D909-071F3745066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93476" y="739274"/>
            <a:ext cx="1061139" cy="1061139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EACB0571-EDD2-821B-37DA-AC876936F30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079797" y="739274"/>
            <a:ext cx="1061139" cy="1061139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3E06F8D0-739C-2CFA-D8D3-E5264BEBEF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079797" y="2036186"/>
            <a:ext cx="1061139" cy="1061139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C365378-E984-9057-8585-3ECAB9FC0EF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652439" y="3333098"/>
            <a:ext cx="1061139" cy="106113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88CC433-83FD-40A9-A5CC-8E5D524934C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225081" y="3333098"/>
            <a:ext cx="1061139" cy="106113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4DD6D2DB-6804-931B-5561-57F4CDA54205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652439" y="2036186"/>
            <a:ext cx="1061139" cy="1061139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ACE35E4F-B8A4-3D79-ED09-0FCFF1F260C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38760" y="3333098"/>
            <a:ext cx="1061139" cy="1061139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D5F48AC-7FA7-4783-9D8A-6D56A1667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225081" y="2036186"/>
            <a:ext cx="1061139" cy="1061139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2BB80C2-07DE-7110-8F13-E33C82F58B6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3366118" y="3333098"/>
            <a:ext cx="1061139" cy="1061139"/>
          </a:xfrm>
          <a:prstGeom prst="rect">
            <a:avLst/>
          </a:prstGeom>
        </p:spPr>
      </p:pic>
      <p:pic>
        <p:nvPicPr>
          <p:cNvPr id="40" name="Image 39">
            <a:extLst>
              <a:ext uri="{FF2B5EF4-FFF2-40B4-BE49-F238E27FC236}">
                <a16:creationId xmlns:a16="http://schemas.microsoft.com/office/drawing/2014/main" id="{A1856681-2705-0B35-F0C7-D33AB902546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7225081" y="739274"/>
            <a:ext cx="1061139" cy="10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28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 1 1" preserve="1" userDrawn="1">
  <p:cSld name="1_Diapositive de titre 1 1">
    <p:bg>
      <p:bgPr>
        <a:solidFill>
          <a:srgbClr val="D21F2E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1EEDF91A-B077-4348-BEB2-2DCAF6E929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502325" y="1090025"/>
            <a:ext cx="3837600" cy="23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None/>
              <a:defRPr sz="3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502322" y="3376138"/>
            <a:ext cx="3257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558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">
  <p:cSld name="TITLE_AND_TWO_COLUMNS_2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9"/>
          <p:cNvPicPr preferRelativeResize="0"/>
          <p:nvPr/>
        </p:nvPicPr>
        <p:blipFill rotWithShape="1">
          <a:blip r:embed="rId2">
            <a:alphaModFix/>
          </a:blip>
          <a:srcRect t="13758" b="13751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46" name="Google Shape;46;p9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2 1">
  <p:cSld name="TITLE_AND_TWO_COLUMNS_2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0"/>
          <p:cNvPicPr preferRelativeResize="0"/>
          <p:nvPr/>
        </p:nvPicPr>
        <p:blipFill rotWithShape="1">
          <a:blip r:embed="rId2">
            <a:alphaModFix/>
          </a:blip>
          <a:srcRect t="14062" b="13453"/>
          <a:stretch/>
        </p:blipFill>
        <p:spPr>
          <a:xfrm>
            <a:off x="642600" y="-22025"/>
            <a:ext cx="8066248" cy="51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574475" y="410000"/>
            <a:ext cx="5995200" cy="88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52" name="Google Shape;52;p10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1"/>
          </p:nvPr>
        </p:nvSpPr>
        <p:spPr>
          <a:xfrm>
            <a:off x="1574475" y="1297700"/>
            <a:ext cx="5995200" cy="32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IBM Plex Sans"/>
              <a:buChar char="●"/>
              <a:defRPr sz="16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IBM Plex Sans"/>
              <a:buChar char="●"/>
              <a:defRPr sz="13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BM Plex Sans"/>
              <a:buChar char="○"/>
              <a:defRPr sz="12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●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○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IBM Plex Sans"/>
              <a:buChar char="■"/>
              <a:defRPr sz="1000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Google Shape;7;p1">
            <a:extLst>
              <a:ext uri="{FF2B5EF4-FFF2-40B4-BE49-F238E27FC236}">
                <a16:creationId xmlns:a16="http://schemas.microsoft.com/office/drawing/2014/main" id="{A7B74512-F23E-3E8B-F204-85804BB67C4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3" name="Google Shape;59;p11">
            <a:extLst>
              <a:ext uri="{FF2B5EF4-FFF2-40B4-BE49-F238E27FC236}">
                <a16:creationId xmlns:a16="http://schemas.microsoft.com/office/drawing/2014/main" id="{DD157450-A7BB-496B-AFAF-D09DF52FB39C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324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85206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60" name="Google Shape;60;p11"/>
          <p:cNvPicPr preferRelativeResize="0"/>
          <p:nvPr/>
        </p:nvPicPr>
        <p:blipFill rotWithShape="1">
          <a:blip r:embed="rId2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699" y="953675"/>
            <a:ext cx="8531378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pic>
        <p:nvPicPr>
          <p:cNvPr id="2" name="Google Shape;59;p11">
            <a:extLst>
              <a:ext uri="{FF2B5EF4-FFF2-40B4-BE49-F238E27FC236}">
                <a16:creationId xmlns:a16="http://schemas.microsoft.com/office/drawing/2014/main" id="{709F21F7-3518-52DF-D389-C5A7D70B385E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80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  <p:sp>
        <p:nvSpPr>
          <p:cNvPr id="2" name="Espace réservé pour une image  7">
            <a:extLst>
              <a:ext uri="{FF2B5EF4-FFF2-40B4-BE49-F238E27FC236}">
                <a16:creationId xmlns:a16="http://schemas.microsoft.com/office/drawing/2014/main" id="{89681124-A76B-127A-8CED-F9CD22806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7227" y="-21399"/>
            <a:ext cx="4496938" cy="5175171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90"/>
              <a:gd name="connsiteY0" fmla="*/ 0 h 10000"/>
              <a:gd name="connsiteX1" fmla="*/ 10000 w 10090"/>
              <a:gd name="connsiteY1" fmla="*/ 0 h 10000"/>
              <a:gd name="connsiteX2" fmla="*/ 10090 w 10090"/>
              <a:gd name="connsiteY2" fmla="*/ 4793 h 10000"/>
              <a:gd name="connsiteX3" fmla="*/ 10000 w 10090"/>
              <a:gd name="connsiteY3" fmla="*/ 10000 h 10000"/>
              <a:gd name="connsiteX4" fmla="*/ 1667 w 10090"/>
              <a:gd name="connsiteY4" fmla="*/ 10000 h 10000"/>
              <a:gd name="connsiteX5" fmla="*/ 0 w 10090"/>
              <a:gd name="connsiteY5" fmla="*/ 5000 h 10000"/>
              <a:gd name="connsiteX6" fmla="*/ 1667 w 10090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1667 w 10022"/>
              <a:gd name="connsiteY0" fmla="*/ 0 h 10000"/>
              <a:gd name="connsiteX1" fmla="*/ 10000 w 10022"/>
              <a:gd name="connsiteY1" fmla="*/ 0 h 10000"/>
              <a:gd name="connsiteX2" fmla="*/ 10022 w 10022"/>
              <a:gd name="connsiteY2" fmla="*/ 4793 h 10000"/>
              <a:gd name="connsiteX3" fmla="*/ 10000 w 10022"/>
              <a:gd name="connsiteY3" fmla="*/ 10000 h 10000"/>
              <a:gd name="connsiteX4" fmla="*/ 1667 w 10022"/>
              <a:gd name="connsiteY4" fmla="*/ 10000 h 10000"/>
              <a:gd name="connsiteX5" fmla="*/ 0 w 10022"/>
              <a:gd name="connsiteY5" fmla="*/ 5000 h 10000"/>
              <a:gd name="connsiteX6" fmla="*/ 1667 w 10022"/>
              <a:gd name="connsiteY6" fmla="*/ 0 h 10000"/>
              <a:gd name="connsiteX0" fmla="*/ 5132 w 10155"/>
              <a:gd name="connsiteY0" fmla="*/ 0 h 10021"/>
              <a:gd name="connsiteX1" fmla="*/ 10133 w 10155"/>
              <a:gd name="connsiteY1" fmla="*/ 21 h 10021"/>
              <a:gd name="connsiteX2" fmla="*/ 10155 w 10155"/>
              <a:gd name="connsiteY2" fmla="*/ 4814 h 10021"/>
              <a:gd name="connsiteX3" fmla="*/ 10133 w 10155"/>
              <a:gd name="connsiteY3" fmla="*/ 10021 h 10021"/>
              <a:gd name="connsiteX4" fmla="*/ 1800 w 10155"/>
              <a:gd name="connsiteY4" fmla="*/ 10021 h 10021"/>
              <a:gd name="connsiteX5" fmla="*/ 133 w 10155"/>
              <a:gd name="connsiteY5" fmla="*/ 5021 h 10021"/>
              <a:gd name="connsiteX6" fmla="*/ 5132 w 10155"/>
              <a:gd name="connsiteY6" fmla="*/ 0 h 10021"/>
              <a:gd name="connsiteX0" fmla="*/ 5012 w 10035"/>
              <a:gd name="connsiteY0" fmla="*/ 0 h 10062"/>
              <a:gd name="connsiteX1" fmla="*/ 10013 w 10035"/>
              <a:gd name="connsiteY1" fmla="*/ 21 h 10062"/>
              <a:gd name="connsiteX2" fmla="*/ 10035 w 10035"/>
              <a:gd name="connsiteY2" fmla="*/ 4814 h 10062"/>
              <a:gd name="connsiteX3" fmla="*/ 10013 w 10035"/>
              <a:gd name="connsiteY3" fmla="*/ 10021 h 10062"/>
              <a:gd name="connsiteX4" fmla="*/ 6678 w 10035"/>
              <a:gd name="connsiteY4" fmla="*/ 10062 h 10062"/>
              <a:gd name="connsiteX5" fmla="*/ 13 w 10035"/>
              <a:gd name="connsiteY5" fmla="*/ 5021 h 10062"/>
              <a:gd name="connsiteX6" fmla="*/ 5012 w 10035"/>
              <a:gd name="connsiteY6" fmla="*/ 0 h 10062"/>
              <a:gd name="connsiteX0" fmla="*/ 5411 w 10434"/>
              <a:gd name="connsiteY0" fmla="*/ 0 h 10062"/>
              <a:gd name="connsiteX1" fmla="*/ 10412 w 10434"/>
              <a:gd name="connsiteY1" fmla="*/ 21 h 10062"/>
              <a:gd name="connsiteX2" fmla="*/ 10434 w 10434"/>
              <a:gd name="connsiteY2" fmla="*/ 4814 h 10062"/>
              <a:gd name="connsiteX3" fmla="*/ 10412 w 10434"/>
              <a:gd name="connsiteY3" fmla="*/ 10021 h 10062"/>
              <a:gd name="connsiteX4" fmla="*/ 7077 w 10434"/>
              <a:gd name="connsiteY4" fmla="*/ 10062 h 10062"/>
              <a:gd name="connsiteX5" fmla="*/ 412 w 10434"/>
              <a:gd name="connsiteY5" fmla="*/ 5021 h 10062"/>
              <a:gd name="connsiteX6" fmla="*/ 5411 w 10434"/>
              <a:gd name="connsiteY6" fmla="*/ 0 h 10062"/>
              <a:gd name="connsiteX0" fmla="*/ 4747 w 9770"/>
              <a:gd name="connsiteY0" fmla="*/ 0 h 10075"/>
              <a:gd name="connsiteX1" fmla="*/ 9748 w 9770"/>
              <a:gd name="connsiteY1" fmla="*/ 21 h 10075"/>
              <a:gd name="connsiteX2" fmla="*/ 9770 w 9770"/>
              <a:gd name="connsiteY2" fmla="*/ 4814 h 10075"/>
              <a:gd name="connsiteX3" fmla="*/ 9748 w 9770"/>
              <a:gd name="connsiteY3" fmla="*/ 10021 h 10075"/>
              <a:gd name="connsiteX4" fmla="*/ 6413 w 9770"/>
              <a:gd name="connsiteY4" fmla="*/ 10062 h 10075"/>
              <a:gd name="connsiteX5" fmla="*/ 455 w 9770"/>
              <a:gd name="connsiteY5" fmla="*/ 6344 h 10075"/>
              <a:gd name="connsiteX6" fmla="*/ 4747 w 9770"/>
              <a:gd name="connsiteY6" fmla="*/ 0 h 10075"/>
              <a:gd name="connsiteX0" fmla="*/ 5101 w 10242"/>
              <a:gd name="connsiteY0" fmla="*/ 0 h 10000"/>
              <a:gd name="connsiteX1" fmla="*/ 10219 w 10242"/>
              <a:gd name="connsiteY1" fmla="*/ 21 h 10000"/>
              <a:gd name="connsiteX2" fmla="*/ 10242 w 10242"/>
              <a:gd name="connsiteY2" fmla="*/ 4778 h 10000"/>
              <a:gd name="connsiteX3" fmla="*/ 10219 w 10242"/>
              <a:gd name="connsiteY3" fmla="*/ 9946 h 10000"/>
              <a:gd name="connsiteX4" fmla="*/ 6806 w 10242"/>
              <a:gd name="connsiteY4" fmla="*/ 9987 h 10000"/>
              <a:gd name="connsiteX5" fmla="*/ 708 w 10242"/>
              <a:gd name="connsiteY5" fmla="*/ 6297 h 10000"/>
              <a:gd name="connsiteX6" fmla="*/ 5101 w 10242"/>
              <a:gd name="connsiteY6" fmla="*/ 0 h 10000"/>
              <a:gd name="connsiteX0" fmla="*/ 4424 w 9565"/>
              <a:gd name="connsiteY0" fmla="*/ 400 h 10387"/>
              <a:gd name="connsiteX1" fmla="*/ 9542 w 9565"/>
              <a:gd name="connsiteY1" fmla="*/ 421 h 10387"/>
              <a:gd name="connsiteX2" fmla="*/ 9565 w 9565"/>
              <a:gd name="connsiteY2" fmla="*/ 5178 h 10387"/>
              <a:gd name="connsiteX3" fmla="*/ 9542 w 9565"/>
              <a:gd name="connsiteY3" fmla="*/ 10346 h 10387"/>
              <a:gd name="connsiteX4" fmla="*/ 6129 w 9565"/>
              <a:gd name="connsiteY4" fmla="*/ 10387 h 10387"/>
              <a:gd name="connsiteX5" fmla="*/ 545 w 9565"/>
              <a:gd name="connsiteY5" fmla="*/ 5876 h 10387"/>
              <a:gd name="connsiteX6" fmla="*/ 4424 w 9565"/>
              <a:gd name="connsiteY6" fmla="*/ 400 h 10387"/>
              <a:gd name="connsiteX0" fmla="*/ 4915 w 9435"/>
              <a:gd name="connsiteY0" fmla="*/ 412 h 9928"/>
              <a:gd name="connsiteX1" fmla="*/ 9411 w 9435"/>
              <a:gd name="connsiteY1" fmla="*/ 333 h 9928"/>
              <a:gd name="connsiteX2" fmla="*/ 9435 w 9435"/>
              <a:gd name="connsiteY2" fmla="*/ 4913 h 9928"/>
              <a:gd name="connsiteX3" fmla="*/ 9411 w 9435"/>
              <a:gd name="connsiteY3" fmla="*/ 9889 h 9928"/>
              <a:gd name="connsiteX4" fmla="*/ 5843 w 9435"/>
              <a:gd name="connsiteY4" fmla="*/ 9928 h 9928"/>
              <a:gd name="connsiteX5" fmla="*/ 5 w 9435"/>
              <a:gd name="connsiteY5" fmla="*/ 5585 h 9928"/>
              <a:gd name="connsiteX6" fmla="*/ 4915 w 9435"/>
              <a:gd name="connsiteY6" fmla="*/ 412 h 9928"/>
              <a:gd name="connsiteX0" fmla="*/ 5214 w 10005"/>
              <a:gd name="connsiteY0" fmla="*/ 81 h 9666"/>
              <a:gd name="connsiteX1" fmla="*/ 9980 w 10005"/>
              <a:gd name="connsiteY1" fmla="*/ 1 h 9666"/>
              <a:gd name="connsiteX2" fmla="*/ 10005 w 10005"/>
              <a:gd name="connsiteY2" fmla="*/ 4615 h 9666"/>
              <a:gd name="connsiteX3" fmla="*/ 9980 w 10005"/>
              <a:gd name="connsiteY3" fmla="*/ 9627 h 9666"/>
              <a:gd name="connsiteX4" fmla="*/ 6198 w 10005"/>
              <a:gd name="connsiteY4" fmla="*/ 9666 h 9666"/>
              <a:gd name="connsiteX5" fmla="*/ 10 w 10005"/>
              <a:gd name="connsiteY5" fmla="*/ 5292 h 9666"/>
              <a:gd name="connsiteX6" fmla="*/ 5214 w 10005"/>
              <a:gd name="connsiteY6" fmla="*/ 81 h 9666"/>
              <a:gd name="connsiteX0" fmla="*/ 3513 w 10191"/>
              <a:gd name="connsiteY0" fmla="*/ 0 h 10019"/>
              <a:gd name="connsiteX1" fmla="*/ 10166 w 10191"/>
              <a:gd name="connsiteY1" fmla="*/ 20 h 10019"/>
              <a:gd name="connsiteX2" fmla="*/ 10191 w 10191"/>
              <a:gd name="connsiteY2" fmla="*/ 4793 h 10019"/>
              <a:gd name="connsiteX3" fmla="*/ 10166 w 10191"/>
              <a:gd name="connsiteY3" fmla="*/ 9979 h 10019"/>
              <a:gd name="connsiteX4" fmla="*/ 6386 w 10191"/>
              <a:gd name="connsiteY4" fmla="*/ 10019 h 10019"/>
              <a:gd name="connsiteX5" fmla="*/ 201 w 10191"/>
              <a:gd name="connsiteY5" fmla="*/ 5494 h 10019"/>
              <a:gd name="connsiteX6" fmla="*/ 3513 w 10191"/>
              <a:gd name="connsiteY6" fmla="*/ 0 h 10019"/>
              <a:gd name="connsiteX0" fmla="*/ 3507 w 10185"/>
              <a:gd name="connsiteY0" fmla="*/ 0 h 10019"/>
              <a:gd name="connsiteX1" fmla="*/ 10160 w 10185"/>
              <a:gd name="connsiteY1" fmla="*/ 20 h 10019"/>
              <a:gd name="connsiteX2" fmla="*/ 10185 w 10185"/>
              <a:gd name="connsiteY2" fmla="*/ 4793 h 10019"/>
              <a:gd name="connsiteX3" fmla="*/ 10160 w 10185"/>
              <a:gd name="connsiteY3" fmla="*/ 9979 h 10019"/>
              <a:gd name="connsiteX4" fmla="*/ 6380 w 10185"/>
              <a:gd name="connsiteY4" fmla="*/ 10019 h 10019"/>
              <a:gd name="connsiteX5" fmla="*/ 195 w 10185"/>
              <a:gd name="connsiteY5" fmla="*/ 5494 h 10019"/>
              <a:gd name="connsiteX6" fmla="*/ 3507 w 10185"/>
              <a:gd name="connsiteY6" fmla="*/ 0 h 10019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0428"/>
              <a:gd name="connsiteX1" fmla="*/ 10236 w 10261"/>
              <a:gd name="connsiteY1" fmla="*/ 429 h 10428"/>
              <a:gd name="connsiteX2" fmla="*/ 10261 w 10261"/>
              <a:gd name="connsiteY2" fmla="*/ 5202 h 10428"/>
              <a:gd name="connsiteX3" fmla="*/ 10236 w 10261"/>
              <a:gd name="connsiteY3" fmla="*/ 10388 h 10428"/>
              <a:gd name="connsiteX4" fmla="*/ 6456 w 10261"/>
              <a:gd name="connsiteY4" fmla="*/ 10428 h 10428"/>
              <a:gd name="connsiteX5" fmla="*/ 64 w 10261"/>
              <a:gd name="connsiteY5" fmla="*/ 6006 h 10428"/>
              <a:gd name="connsiteX6" fmla="*/ 3583 w 10261"/>
              <a:gd name="connsiteY6" fmla="*/ 409 h 10428"/>
              <a:gd name="connsiteX0" fmla="*/ 3583 w 10261"/>
              <a:gd name="connsiteY0" fmla="*/ 409 h 11091"/>
              <a:gd name="connsiteX1" fmla="*/ 10236 w 10261"/>
              <a:gd name="connsiteY1" fmla="*/ 429 h 11091"/>
              <a:gd name="connsiteX2" fmla="*/ 10261 w 10261"/>
              <a:gd name="connsiteY2" fmla="*/ 5202 h 11091"/>
              <a:gd name="connsiteX3" fmla="*/ 10236 w 10261"/>
              <a:gd name="connsiteY3" fmla="*/ 10388 h 11091"/>
              <a:gd name="connsiteX4" fmla="*/ 6456 w 10261"/>
              <a:gd name="connsiteY4" fmla="*/ 10428 h 11091"/>
              <a:gd name="connsiteX5" fmla="*/ 64 w 10261"/>
              <a:gd name="connsiteY5" fmla="*/ 6006 h 11091"/>
              <a:gd name="connsiteX6" fmla="*/ 3583 w 10261"/>
              <a:gd name="connsiteY6" fmla="*/ 409 h 11091"/>
              <a:gd name="connsiteX0" fmla="*/ 3583 w 10261"/>
              <a:gd name="connsiteY0" fmla="*/ 409 h 10467"/>
              <a:gd name="connsiteX1" fmla="*/ 10236 w 10261"/>
              <a:gd name="connsiteY1" fmla="*/ 429 h 10467"/>
              <a:gd name="connsiteX2" fmla="*/ 10261 w 10261"/>
              <a:gd name="connsiteY2" fmla="*/ 5202 h 10467"/>
              <a:gd name="connsiteX3" fmla="*/ 10236 w 10261"/>
              <a:gd name="connsiteY3" fmla="*/ 10388 h 10467"/>
              <a:gd name="connsiteX4" fmla="*/ 6456 w 10261"/>
              <a:gd name="connsiteY4" fmla="*/ 10428 h 10467"/>
              <a:gd name="connsiteX5" fmla="*/ 64 w 10261"/>
              <a:gd name="connsiteY5" fmla="*/ 6006 h 10467"/>
              <a:gd name="connsiteX6" fmla="*/ 3583 w 10261"/>
              <a:gd name="connsiteY6" fmla="*/ 409 h 10467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540 w 10218"/>
              <a:gd name="connsiteY0" fmla="*/ 409 h 10388"/>
              <a:gd name="connsiteX1" fmla="*/ 10193 w 10218"/>
              <a:gd name="connsiteY1" fmla="*/ 429 h 10388"/>
              <a:gd name="connsiteX2" fmla="*/ 10218 w 10218"/>
              <a:gd name="connsiteY2" fmla="*/ 5202 h 10388"/>
              <a:gd name="connsiteX3" fmla="*/ 10193 w 10218"/>
              <a:gd name="connsiteY3" fmla="*/ 10388 h 10388"/>
              <a:gd name="connsiteX4" fmla="*/ 5042 w 10218"/>
              <a:gd name="connsiteY4" fmla="*/ 8061 h 10388"/>
              <a:gd name="connsiteX5" fmla="*/ 21 w 10218"/>
              <a:gd name="connsiteY5" fmla="*/ 6006 h 10388"/>
              <a:gd name="connsiteX6" fmla="*/ 3540 w 10218"/>
              <a:gd name="connsiteY6" fmla="*/ 409 h 10388"/>
              <a:gd name="connsiteX0" fmla="*/ 3365 w 10224"/>
              <a:gd name="connsiteY0" fmla="*/ 523 h 10152"/>
              <a:gd name="connsiteX1" fmla="*/ 10199 w 10224"/>
              <a:gd name="connsiteY1" fmla="*/ 193 h 10152"/>
              <a:gd name="connsiteX2" fmla="*/ 10224 w 10224"/>
              <a:gd name="connsiteY2" fmla="*/ 4966 h 10152"/>
              <a:gd name="connsiteX3" fmla="*/ 10199 w 10224"/>
              <a:gd name="connsiteY3" fmla="*/ 10152 h 10152"/>
              <a:gd name="connsiteX4" fmla="*/ 5048 w 10224"/>
              <a:gd name="connsiteY4" fmla="*/ 7825 h 10152"/>
              <a:gd name="connsiteX5" fmla="*/ 27 w 10224"/>
              <a:gd name="connsiteY5" fmla="*/ 5770 h 10152"/>
              <a:gd name="connsiteX6" fmla="*/ 3365 w 10224"/>
              <a:gd name="connsiteY6" fmla="*/ 523 h 10152"/>
              <a:gd name="connsiteX0" fmla="*/ 3365 w 10224"/>
              <a:gd name="connsiteY0" fmla="*/ 331 h 9960"/>
              <a:gd name="connsiteX1" fmla="*/ 10199 w 10224"/>
              <a:gd name="connsiteY1" fmla="*/ 1 h 9960"/>
              <a:gd name="connsiteX2" fmla="*/ 10224 w 10224"/>
              <a:gd name="connsiteY2" fmla="*/ 4774 h 9960"/>
              <a:gd name="connsiteX3" fmla="*/ 10199 w 10224"/>
              <a:gd name="connsiteY3" fmla="*/ 9960 h 9960"/>
              <a:gd name="connsiteX4" fmla="*/ 5048 w 10224"/>
              <a:gd name="connsiteY4" fmla="*/ 7633 h 9960"/>
              <a:gd name="connsiteX5" fmla="*/ 27 w 10224"/>
              <a:gd name="connsiteY5" fmla="*/ 5578 h 9960"/>
              <a:gd name="connsiteX6" fmla="*/ 3365 w 10224"/>
              <a:gd name="connsiteY6" fmla="*/ 331 h 9960"/>
              <a:gd name="connsiteX0" fmla="*/ 3293 w 10002"/>
              <a:gd name="connsiteY0" fmla="*/ 332 h 10000"/>
              <a:gd name="connsiteX1" fmla="*/ 9978 w 10002"/>
              <a:gd name="connsiteY1" fmla="*/ 1 h 10000"/>
              <a:gd name="connsiteX2" fmla="*/ 10002 w 10002"/>
              <a:gd name="connsiteY2" fmla="*/ 4793 h 10000"/>
              <a:gd name="connsiteX3" fmla="*/ 9978 w 10002"/>
              <a:gd name="connsiteY3" fmla="*/ 10000 h 10000"/>
              <a:gd name="connsiteX4" fmla="*/ 4939 w 10002"/>
              <a:gd name="connsiteY4" fmla="*/ 7664 h 10000"/>
              <a:gd name="connsiteX5" fmla="*/ 28 w 10002"/>
              <a:gd name="connsiteY5" fmla="*/ 5600 h 10000"/>
              <a:gd name="connsiteX6" fmla="*/ 3293 w 10002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291 w 10000"/>
              <a:gd name="connsiteY0" fmla="*/ 332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291 w 10000"/>
              <a:gd name="connsiteY6" fmla="*/ 332 h 10000"/>
              <a:gd name="connsiteX0" fmla="*/ 3316 w 10000"/>
              <a:gd name="connsiteY0" fmla="*/ 1 h 10000"/>
              <a:gd name="connsiteX1" fmla="*/ 9976 w 10000"/>
              <a:gd name="connsiteY1" fmla="*/ 1 h 10000"/>
              <a:gd name="connsiteX2" fmla="*/ 10000 w 10000"/>
              <a:gd name="connsiteY2" fmla="*/ 4793 h 10000"/>
              <a:gd name="connsiteX3" fmla="*/ 9976 w 10000"/>
              <a:gd name="connsiteY3" fmla="*/ 10000 h 10000"/>
              <a:gd name="connsiteX4" fmla="*/ 4937 w 10000"/>
              <a:gd name="connsiteY4" fmla="*/ 7664 h 10000"/>
              <a:gd name="connsiteX5" fmla="*/ 26 w 10000"/>
              <a:gd name="connsiteY5" fmla="*/ 5600 h 10000"/>
              <a:gd name="connsiteX6" fmla="*/ 3316 w 10000"/>
              <a:gd name="connsiteY6" fmla="*/ 1 h 10000"/>
              <a:gd name="connsiteX0" fmla="*/ 3319 w 10003"/>
              <a:gd name="connsiteY0" fmla="*/ 0 h 9999"/>
              <a:gd name="connsiteX1" fmla="*/ 9979 w 10003"/>
              <a:gd name="connsiteY1" fmla="*/ 0 h 9999"/>
              <a:gd name="connsiteX2" fmla="*/ 10003 w 10003"/>
              <a:gd name="connsiteY2" fmla="*/ 4792 h 9999"/>
              <a:gd name="connsiteX3" fmla="*/ 9979 w 10003"/>
              <a:gd name="connsiteY3" fmla="*/ 9999 h 9999"/>
              <a:gd name="connsiteX4" fmla="*/ 4940 w 10003"/>
              <a:gd name="connsiteY4" fmla="*/ 7663 h 9999"/>
              <a:gd name="connsiteX5" fmla="*/ 29 w 10003"/>
              <a:gd name="connsiteY5" fmla="*/ 5599 h 9999"/>
              <a:gd name="connsiteX6" fmla="*/ 3319 w 10003"/>
              <a:gd name="connsiteY6" fmla="*/ 0 h 9999"/>
              <a:gd name="connsiteX0" fmla="*/ 3316 w 9998"/>
              <a:gd name="connsiteY0" fmla="*/ 0 h 10063"/>
              <a:gd name="connsiteX1" fmla="*/ 9974 w 9998"/>
              <a:gd name="connsiteY1" fmla="*/ 0 h 10063"/>
              <a:gd name="connsiteX2" fmla="*/ 9998 w 9998"/>
              <a:gd name="connsiteY2" fmla="*/ 4792 h 10063"/>
              <a:gd name="connsiteX3" fmla="*/ 9974 w 9998"/>
              <a:gd name="connsiteY3" fmla="*/ 10000 h 10063"/>
              <a:gd name="connsiteX4" fmla="*/ 4836 w 9998"/>
              <a:gd name="connsiteY4" fmla="*/ 10020 h 10063"/>
              <a:gd name="connsiteX5" fmla="*/ 27 w 9998"/>
              <a:gd name="connsiteY5" fmla="*/ 5600 h 10063"/>
              <a:gd name="connsiteX6" fmla="*/ 3316 w 9998"/>
              <a:gd name="connsiteY6" fmla="*/ 0 h 10063"/>
              <a:gd name="connsiteX0" fmla="*/ 3317 w 10000"/>
              <a:gd name="connsiteY0" fmla="*/ 0 h 9964"/>
              <a:gd name="connsiteX1" fmla="*/ 9976 w 10000"/>
              <a:gd name="connsiteY1" fmla="*/ 0 h 9964"/>
              <a:gd name="connsiteX2" fmla="*/ 10000 w 10000"/>
              <a:gd name="connsiteY2" fmla="*/ 4762 h 9964"/>
              <a:gd name="connsiteX3" fmla="*/ 9976 w 10000"/>
              <a:gd name="connsiteY3" fmla="*/ 9937 h 9964"/>
              <a:gd name="connsiteX4" fmla="*/ 4837 w 10000"/>
              <a:gd name="connsiteY4" fmla="*/ 9957 h 9964"/>
              <a:gd name="connsiteX5" fmla="*/ 27 w 10000"/>
              <a:gd name="connsiteY5" fmla="*/ 5565 h 9964"/>
              <a:gd name="connsiteX6" fmla="*/ 3317 w 10000"/>
              <a:gd name="connsiteY6" fmla="*/ 0 h 9964"/>
              <a:gd name="connsiteX0" fmla="*/ 3317 w 10000"/>
              <a:gd name="connsiteY0" fmla="*/ 0 h 9993"/>
              <a:gd name="connsiteX1" fmla="*/ 9976 w 10000"/>
              <a:gd name="connsiteY1" fmla="*/ 0 h 9993"/>
              <a:gd name="connsiteX2" fmla="*/ 10000 w 10000"/>
              <a:gd name="connsiteY2" fmla="*/ 4779 h 9993"/>
              <a:gd name="connsiteX3" fmla="*/ 9976 w 10000"/>
              <a:gd name="connsiteY3" fmla="*/ 9973 h 9993"/>
              <a:gd name="connsiteX4" fmla="*/ 4837 w 10000"/>
              <a:gd name="connsiteY4" fmla="*/ 9993 h 9993"/>
              <a:gd name="connsiteX5" fmla="*/ 27 w 10000"/>
              <a:gd name="connsiteY5" fmla="*/ 5585 h 9993"/>
              <a:gd name="connsiteX6" fmla="*/ 3317 w 10000"/>
              <a:gd name="connsiteY6" fmla="*/ 0 h 9993"/>
              <a:gd name="connsiteX0" fmla="*/ 3317 w 10716"/>
              <a:gd name="connsiteY0" fmla="*/ 0 h 10000"/>
              <a:gd name="connsiteX1" fmla="*/ 9976 w 10716"/>
              <a:gd name="connsiteY1" fmla="*/ 0 h 10000"/>
              <a:gd name="connsiteX2" fmla="*/ 9976 w 10716"/>
              <a:gd name="connsiteY2" fmla="*/ 9980 h 10000"/>
              <a:gd name="connsiteX3" fmla="*/ 4837 w 10716"/>
              <a:gd name="connsiteY3" fmla="*/ 10000 h 10000"/>
              <a:gd name="connsiteX4" fmla="*/ 27 w 10716"/>
              <a:gd name="connsiteY4" fmla="*/ 5589 h 10000"/>
              <a:gd name="connsiteX5" fmla="*/ 3317 w 10716"/>
              <a:gd name="connsiteY5" fmla="*/ 0 h 10000"/>
              <a:gd name="connsiteX0" fmla="*/ 3317 w 10356"/>
              <a:gd name="connsiteY0" fmla="*/ 0 h 10000"/>
              <a:gd name="connsiteX1" fmla="*/ 9976 w 10356"/>
              <a:gd name="connsiteY1" fmla="*/ 0 h 10000"/>
              <a:gd name="connsiteX2" fmla="*/ 9976 w 10356"/>
              <a:gd name="connsiteY2" fmla="*/ 9980 h 10000"/>
              <a:gd name="connsiteX3" fmla="*/ 4837 w 10356"/>
              <a:gd name="connsiteY3" fmla="*/ 10000 h 10000"/>
              <a:gd name="connsiteX4" fmla="*/ 27 w 10356"/>
              <a:gd name="connsiteY4" fmla="*/ 5589 h 10000"/>
              <a:gd name="connsiteX5" fmla="*/ 3317 w 10356"/>
              <a:gd name="connsiteY5" fmla="*/ 0 h 10000"/>
              <a:gd name="connsiteX0" fmla="*/ 3317 w 9976"/>
              <a:gd name="connsiteY0" fmla="*/ 0 h 10000"/>
              <a:gd name="connsiteX1" fmla="*/ 9976 w 9976"/>
              <a:gd name="connsiteY1" fmla="*/ 0 h 10000"/>
              <a:gd name="connsiteX2" fmla="*/ 9976 w 9976"/>
              <a:gd name="connsiteY2" fmla="*/ 9980 h 10000"/>
              <a:gd name="connsiteX3" fmla="*/ 4837 w 9976"/>
              <a:gd name="connsiteY3" fmla="*/ 10000 h 10000"/>
              <a:gd name="connsiteX4" fmla="*/ 27 w 9976"/>
              <a:gd name="connsiteY4" fmla="*/ 5589 h 10000"/>
              <a:gd name="connsiteX5" fmla="*/ 3317 w 9976"/>
              <a:gd name="connsiteY5" fmla="*/ 0 h 10000"/>
              <a:gd name="connsiteX0" fmla="*/ 3325 w 10000"/>
              <a:gd name="connsiteY0" fmla="*/ 0 h 9980"/>
              <a:gd name="connsiteX1" fmla="*/ 10000 w 10000"/>
              <a:gd name="connsiteY1" fmla="*/ 0 h 9980"/>
              <a:gd name="connsiteX2" fmla="*/ 10000 w 10000"/>
              <a:gd name="connsiteY2" fmla="*/ 9980 h 9980"/>
              <a:gd name="connsiteX3" fmla="*/ 4849 w 10000"/>
              <a:gd name="connsiteY3" fmla="*/ 9979 h 9980"/>
              <a:gd name="connsiteX4" fmla="*/ 27 w 10000"/>
              <a:gd name="connsiteY4" fmla="*/ 5589 h 9980"/>
              <a:gd name="connsiteX5" fmla="*/ 3325 w 10000"/>
              <a:gd name="connsiteY5" fmla="*/ 0 h 9980"/>
              <a:gd name="connsiteX0" fmla="*/ 3348 w 10023"/>
              <a:gd name="connsiteY0" fmla="*/ 0 h 10000"/>
              <a:gd name="connsiteX1" fmla="*/ 10023 w 10023"/>
              <a:gd name="connsiteY1" fmla="*/ 0 h 10000"/>
              <a:gd name="connsiteX2" fmla="*/ 10023 w 10023"/>
              <a:gd name="connsiteY2" fmla="*/ 10000 h 10000"/>
              <a:gd name="connsiteX3" fmla="*/ 4872 w 10023"/>
              <a:gd name="connsiteY3" fmla="*/ 9999 h 10000"/>
              <a:gd name="connsiteX4" fmla="*/ 50 w 10023"/>
              <a:gd name="connsiteY4" fmla="*/ 5600 h 10000"/>
              <a:gd name="connsiteX5" fmla="*/ 3348 w 10023"/>
              <a:gd name="connsiteY5" fmla="*/ 0 h 10000"/>
              <a:gd name="connsiteX0" fmla="*/ 5113 w 9974"/>
              <a:gd name="connsiteY0" fmla="*/ 0 h 10000"/>
              <a:gd name="connsiteX1" fmla="*/ 9974 w 9974"/>
              <a:gd name="connsiteY1" fmla="*/ 0 h 10000"/>
              <a:gd name="connsiteX2" fmla="*/ 9974 w 9974"/>
              <a:gd name="connsiteY2" fmla="*/ 10000 h 10000"/>
              <a:gd name="connsiteX3" fmla="*/ 4823 w 9974"/>
              <a:gd name="connsiteY3" fmla="*/ 9999 h 10000"/>
              <a:gd name="connsiteX4" fmla="*/ 1 w 9974"/>
              <a:gd name="connsiteY4" fmla="*/ 5600 h 10000"/>
              <a:gd name="connsiteX5" fmla="*/ 5113 w 9974"/>
              <a:gd name="connsiteY5" fmla="*/ 0 h 10000"/>
              <a:gd name="connsiteX0" fmla="*/ 5155 w 10029"/>
              <a:gd name="connsiteY0" fmla="*/ 0 h 10000"/>
              <a:gd name="connsiteX1" fmla="*/ 10029 w 10029"/>
              <a:gd name="connsiteY1" fmla="*/ 0 h 10000"/>
              <a:gd name="connsiteX2" fmla="*/ 10029 w 10029"/>
              <a:gd name="connsiteY2" fmla="*/ 10000 h 10000"/>
              <a:gd name="connsiteX3" fmla="*/ 4865 w 10029"/>
              <a:gd name="connsiteY3" fmla="*/ 9999 h 10000"/>
              <a:gd name="connsiteX4" fmla="*/ 30 w 10029"/>
              <a:gd name="connsiteY4" fmla="*/ 5600 h 10000"/>
              <a:gd name="connsiteX5" fmla="*/ 5155 w 10029"/>
              <a:gd name="connsiteY5" fmla="*/ 0 h 10000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378 h 10739"/>
              <a:gd name="connsiteX1" fmla="*/ 10050 w 10050"/>
              <a:gd name="connsiteY1" fmla="*/ 378 h 10739"/>
              <a:gd name="connsiteX2" fmla="*/ 10050 w 10050"/>
              <a:gd name="connsiteY2" fmla="*/ 10378 h 10739"/>
              <a:gd name="connsiteX3" fmla="*/ 4886 w 10050"/>
              <a:gd name="connsiteY3" fmla="*/ 10377 h 10739"/>
              <a:gd name="connsiteX4" fmla="*/ 28 w 10050"/>
              <a:gd name="connsiteY4" fmla="*/ 5482 h 10739"/>
              <a:gd name="connsiteX5" fmla="*/ 5176 w 10050"/>
              <a:gd name="connsiteY5" fmla="*/ 378 h 10739"/>
              <a:gd name="connsiteX0" fmla="*/ 5176 w 10050"/>
              <a:gd name="connsiteY0" fmla="*/ 11 h 10372"/>
              <a:gd name="connsiteX1" fmla="*/ 10050 w 10050"/>
              <a:gd name="connsiteY1" fmla="*/ 11 h 10372"/>
              <a:gd name="connsiteX2" fmla="*/ 10050 w 10050"/>
              <a:gd name="connsiteY2" fmla="*/ 10011 h 10372"/>
              <a:gd name="connsiteX3" fmla="*/ 4886 w 10050"/>
              <a:gd name="connsiteY3" fmla="*/ 10010 h 10372"/>
              <a:gd name="connsiteX4" fmla="*/ 28 w 10050"/>
              <a:gd name="connsiteY4" fmla="*/ 5115 h 10372"/>
              <a:gd name="connsiteX5" fmla="*/ 5176 w 10050"/>
              <a:gd name="connsiteY5" fmla="*/ 11 h 10372"/>
              <a:gd name="connsiteX0" fmla="*/ 5176 w 10050"/>
              <a:gd name="connsiteY0" fmla="*/ 11 h 10011"/>
              <a:gd name="connsiteX1" fmla="*/ 10050 w 10050"/>
              <a:gd name="connsiteY1" fmla="*/ 11 h 10011"/>
              <a:gd name="connsiteX2" fmla="*/ 10050 w 10050"/>
              <a:gd name="connsiteY2" fmla="*/ 10011 h 10011"/>
              <a:gd name="connsiteX3" fmla="*/ 4886 w 10050"/>
              <a:gd name="connsiteY3" fmla="*/ 10010 h 10011"/>
              <a:gd name="connsiteX4" fmla="*/ 28 w 10050"/>
              <a:gd name="connsiteY4" fmla="*/ 5115 h 10011"/>
              <a:gd name="connsiteX5" fmla="*/ 5176 w 10050"/>
              <a:gd name="connsiteY5" fmla="*/ 11 h 1001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5176 w 10050"/>
              <a:gd name="connsiteY0" fmla="*/ 1 h 10001"/>
              <a:gd name="connsiteX1" fmla="*/ 10050 w 10050"/>
              <a:gd name="connsiteY1" fmla="*/ 1 h 10001"/>
              <a:gd name="connsiteX2" fmla="*/ 10050 w 10050"/>
              <a:gd name="connsiteY2" fmla="*/ 10001 h 10001"/>
              <a:gd name="connsiteX3" fmla="*/ 4886 w 10050"/>
              <a:gd name="connsiteY3" fmla="*/ 10000 h 10001"/>
              <a:gd name="connsiteX4" fmla="*/ 28 w 10050"/>
              <a:gd name="connsiteY4" fmla="*/ 5105 h 10001"/>
              <a:gd name="connsiteX5" fmla="*/ 5176 w 10050"/>
              <a:gd name="connsiteY5" fmla="*/ 1 h 10001"/>
              <a:gd name="connsiteX0" fmla="*/ 4830 w 9704"/>
              <a:gd name="connsiteY0" fmla="*/ 1 h 10001"/>
              <a:gd name="connsiteX1" fmla="*/ 9704 w 9704"/>
              <a:gd name="connsiteY1" fmla="*/ 1 h 10001"/>
              <a:gd name="connsiteX2" fmla="*/ 9704 w 9704"/>
              <a:gd name="connsiteY2" fmla="*/ 10001 h 10001"/>
              <a:gd name="connsiteX3" fmla="*/ 4540 w 9704"/>
              <a:gd name="connsiteY3" fmla="*/ 10000 h 10001"/>
              <a:gd name="connsiteX4" fmla="*/ 32 w 9704"/>
              <a:gd name="connsiteY4" fmla="*/ 4340 h 10001"/>
              <a:gd name="connsiteX5" fmla="*/ 4830 w 9704"/>
              <a:gd name="connsiteY5" fmla="*/ 1 h 10001"/>
              <a:gd name="connsiteX0" fmla="*/ 5111 w 10134"/>
              <a:gd name="connsiteY0" fmla="*/ 2 h 10001"/>
              <a:gd name="connsiteX1" fmla="*/ 10134 w 10134"/>
              <a:gd name="connsiteY1" fmla="*/ 2 h 10001"/>
              <a:gd name="connsiteX2" fmla="*/ 10134 w 10134"/>
              <a:gd name="connsiteY2" fmla="*/ 10001 h 10001"/>
              <a:gd name="connsiteX3" fmla="*/ 4812 w 10134"/>
              <a:gd name="connsiteY3" fmla="*/ 10000 h 10001"/>
              <a:gd name="connsiteX4" fmla="*/ 167 w 10134"/>
              <a:gd name="connsiteY4" fmla="*/ 4341 h 10001"/>
              <a:gd name="connsiteX5" fmla="*/ 5111 w 10134"/>
              <a:gd name="connsiteY5" fmla="*/ 2 h 10001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0"/>
              <a:gd name="connsiteX1" fmla="*/ 10181 w 10181"/>
              <a:gd name="connsiteY1" fmla="*/ 1 h 10000"/>
              <a:gd name="connsiteX2" fmla="*/ 10181 w 10181"/>
              <a:gd name="connsiteY2" fmla="*/ 10000 h 10000"/>
              <a:gd name="connsiteX3" fmla="*/ 4859 w 10181"/>
              <a:gd name="connsiteY3" fmla="*/ 9999 h 10000"/>
              <a:gd name="connsiteX4" fmla="*/ 166 w 10181"/>
              <a:gd name="connsiteY4" fmla="*/ 5559 h 10000"/>
              <a:gd name="connsiteX5" fmla="*/ 5158 w 10181"/>
              <a:gd name="connsiteY5" fmla="*/ 1 h 10000"/>
              <a:gd name="connsiteX0" fmla="*/ 5158 w 10181"/>
              <a:gd name="connsiteY0" fmla="*/ 1 h 10002"/>
              <a:gd name="connsiteX1" fmla="*/ 10181 w 10181"/>
              <a:gd name="connsiteY1" fmla="*/ 1 h 10002"/>
              <a:gd name="connsiteX2" fmla="*/ 10181 w 10181"/>
              <a:gd name="connsiteY2" fmla="*/ 10000 h 10002"/>
              <a:gd name="connsiteX3" fmla="*/ 4859 w 10181"/>
              <a:gd name="connsiteY3" fmla="*/ 9999 h 10002"/>
              <a:gd name="connsiteX4" fmla="*/ 166 w 10181"/>
              <a:gd name="connsiteY4" fmla="*/ 5559 h 10002"/>
              <a:gd name="connsiteX5" fmla="*/ 5158 w 10181"/>
              <a:gd name="connsiteY5" fmla="*/ 1 h 10002"/>
              <a:gd name="connsiteX0" fmla="*/ 4834 w 9857"/>
              <a:gd name="connsiteY0" fmla="*/ 1 h 10014"/>
              <a:gd name="connsiteX1" fmla="*/ 9857 w 9857"/>
              <a:gd name="connsiteY1" fmla="*/ 1 h 10014"/>
              <a:gd name="connsiteX2" fmla="*/ 9857 w 9857"/>
              <a:gd name="connsiteY2" fmla="*/ 10000 h 10014"/>
              <a:gd name="connsiteX3" fmla="*/ 4535 w 9857"/>
              <a:gd name="connsiteY3" fmla="*/ 9999 h 10014"/>
              <a:gd name="connsiteX4" fmla="*/ 178 w 9857"/>
              <a:gd name="connsiteY4" fmla="*/ 5910 h 10014"/>
              <a:gd name="connsiteX5" fmla="*/ 4834 w 9857"/>
              <a:gd name="connsiteY5" fmla="*/ 1 h 10014"/>
              <a:gd name="connsiteX0" fmla="*/ 5252 w 10348"/>
              <a:gd name="connsiteY0" fmla="*/ 1 h 9990"/>
              <a:gd name="connsiteX1" fmla="*/ 10348 w 10348"/>
              <a:gd name="connsiteY1" fmla="*/ 1 h 9990"/>
              <a:gd name="connsiteX2" fmla="*/ 10348 w 10348"/>
              <a:gd name="connsiteY2" fmla="*/ 9986 h 9990"/>
              <a:gd name="connsiteX3" fmla="*/ 4949 w 10348"/>
              <a:gd name="connsiteY3" fmla="*/ 9985 h 9990"/>
              <a:gd name="connsiteX4" fmla="*/ 529 w 10348"/>
              <a:gd name="connsiteY4" fmla="*/ 5902 h 9990"/>
              <a:gd name="connsiteX5" fmla="*/ 5252 w 10348"/>
              <a:gd name="connsiteY5" fmla="*/ 1 h 9990"/>
              <a:gd name="connsiteX0" fmla="*/ 5075 w 10000"/>
              <a:gd name="connsiteY0" fmla="*/ 1 h 9996"/>
              <a:gd name="connsiteX1" fmla="*/ 10000 w 10000"/>
              <a:gd name="connsiteY1" fmla="*/ 1 h 9996"/>
              <a:gd name="connsiteX2" fmla="*/ 10000 w 10000"/>
              <a:gd name="connsiteY2" fmla="*/ 9996 h 9996"/>
              <a:gd name="connsiteX3" fmla="*/ 4783 w 10000"/>
              <a:gd name="connsiteY3" fmla="*/ 9995 h 9996"/>
              <a:gd name="connsiteX4" fmla="*/ 511 w 10000"/>
              <a:gd name="connsiteY4" fmla="*/ 5908 h 9996"/>
              <a:gd name="connsiteX5" fmla="*/ 5075 w 10000"/>
              <a:gd name="connsiteY5" fmla="*/ 1 h 9996"/>
              <a:gd name="connsiteX0" fmla="*/ 5041 w 9966"/>
              <a:gd name="connsiteY0" fmla="*/ 1 h 10000"/>
              <a:gd name="connsiteX1" fmla="*/ 9966 w 9966"/>
              <a:gd name="connsiteY1" fmla="*/ 1 h 10000"/>
              <a:gd name="connsiteX2" fmla="*/ 9966 w 9966"/>
              <a:gd name="connsiteY2" fmla="*/ 10000 h 10000"/>
              <a:gd name="connsiteX3" fmla="*/ 4749 w 9966"/>
              <a:gd name="connsiteY3" fmla="*/ 9999 h 10000"/>
              <a:gd name="connsiteX4" fmla="*/ 477 w 9966"/>
              <a:gd name="connsiteY4" fmla="*/ 5910 h 10000"/>
              <a:gd name="connsiteX5" fmla="*/ 5041 w 9966"/>
              <a:gd name="connsiteY5" fmla="*/ 1 h 10000"/>
              <a:gd name="connsiteX0" fmla="*/ 4882 w 9824"/>
              <a:gd name="connsiteY0" fmla="*/ 1 h 10358"/>
              <a:gd name="connsiteX1" fmla="*/ 9824 w 9824"/>
              <a:gd name="connsiteY1" fmla="*/ 1 h 10358"/>
              <a:gd name="connsiteX2" fmla="*/ 9824 w 9824"/>
              <a:gd name="connsiteY2" fmla="*/ 10000 h 10358"/>
              <a:gd name="connsiteX3" fmla="*/ 4589 w 9824"/>
              <a:gd name="connsiteY3" fmla="*/ 9999 h 10358"/>
              <a:gd name="connsiteX4" fmla="*/ 492 w 9824"/>
              <a:gd name="connsiteY4" fmla="*/ 5145 h 10358"/>
              <a:gd name="connsiteX5" fmla="*/ 4882 w 9824"/>
              <a:gd name="connsiteY5" fmla="*/ 1 h 10358"/>
              <a:gd name="connsiteX0" fmla="*/ 4736 w 9767"/>
              <a:gd name="connsiteY0" fmla="*/ 1 h 10000"/>
              <a:gd name="connsiteX1" fmla="*/ 9767 w 9767"/>
              <a:gd name="connsiteY1" fmla="*/ 1 h 10000"/>
              <a:gd name="connsiteX2" fmla="*/ 9767 w 9767"/>
              <a:gd name="connsiteY2" fmla="*/ 9654 h 10000"/>
              <a:gd name="connsiteX3" fmla="*/ 4438 w 9767"/>
              <a:gd name="connsiteY3" fmla="*/ 9653 h 10000"/>
              <a:gd name="connsiteX4" fmla="*/ 268 w 9767"/>
              <a:gd name="connsiteY4" fmla="*/ 4967 h 10000"/>
              <a:gd name="connsiteX5" fmla="*/ 4736 w 9767"/>
              <a:gd name="connsiteY5" fmla="*/ 1 h 10000"/>
              <a:gd name="connsiteX0" fmla="*/ 2291 w 9782"/>
              <a:gd name="connsiteY0" fmla="*/ 1 h 10000"/>
              <a:gd name="connsiteX1" fmla="*/ 9782 w 9782"/>
              <a:gd name="connsiteY1" fmla="*/ 1 h 10000"/>
              <a:gd name="connsiteX2" fmla="*/ 9782 w 9782"/>
              <a:gd name="connsiteY2" fmla="*/ 9654 h 10000"/>
              <a:gd name="connsiteX3" fmla="*/ 4326 w 9782"/>
              <a:gd name="connsiteY3" fmla="*/ 9653 h 10000"/>
              <a:gd name="connsiteX4" fmla="*/ 56 w 9782"/>
              <a:gd name="connsiteY4" fmla="*/ 4967 h 10000"/>
              <a:gd name="connsiteX5" fmla="*/ 2291 w 9782"/>
              <a:gd name="connsiteY5" fmla="*/ 1 h 10000"/>
              <a:gd name="connsiteX0" fmla="*/ 2317 w 9975"/>
              <a:gd name="connsiteY0" fmla="*/ 0 h 9999"/>
              <a:gd name="connsiteX1" fmla="*/ 9975 w 9975"/>
              <a:gd name="connsiteY1" fmla="*/ 0 h 9999"/>
              <a:gd name="connsiteX2" fmla="*/ 9975 w 9975"/>
              <a:gd name="connsiteY2" fmla="*/ 9653 h 9999"/>
              <a:gd name="connsiteX3" fmla="*/ 4397 w 9975"/>
              <a:gd name="connsiteY3" fmla="*/ 9652 h 9999"/>
              <a:gd name="connsiteX4" fmla="*/ 32 w 9975"/>
              <a:gd name="connsiteY4" fmla="*/ 4966 h 9999"/>
              <a:gd name="connsiteX5" fmla="*/ 2317 w 9975"/>
              <a:gd name="connsiteY5" fmla="*/ 0 h 9999"/>
              <a:gd name="connsiteX0" fmla="*/ 2717 w 10394"/>
              <a:gd name="connsiteY0" fmla="*/ 0 h 10000"/>
              <a:gd name="connsiteX1" fmla="*/ 10394 w 10394"/>
              <a:gd name="connsiteY1" fmla="*/ 0 h 10000"/>
              <a:gd name="connsiteX2" fmla="*/ 10394 w 10394"/>
              <a:gd name="connsiteY2" fmla="*/ 9654 h 10000"/>
              <a:gd name="connsiteX3" fmla="*/ 4802 w 10394"/>
              <a:gd name="connsiteY3" fmla="*/ 9653 h 10000"/>
              <a:gd name="connsiteX4" fmla="*/ 426 w 10394"/>
              <a:gd name="connsiteY4" fmla="*/ 4966 h 10000"/>
              <a:gd name="connsiteX5" fmla="*/ 2717 w 10394"/>
              <a:gd name="connsiteY5" fmla="*/ 0 h 10000"/>
              <a:gd name="connsiteX0" fmla="*/ 1398 w 10060"/>
              <a:gd name="connsiteY0" fmla="*/ 20 h 10000"/>
              <a:gd name="connsiteX1" fmla="*/ 10060 w 10060"/>
              <a:gd name="connsiteY1" fmla="*/ 0 h 10000"/>
              <a:gd name="connsiteX2" fmla="*/ 10060 w 10060"/>
              <a:gd name="connsiteY2" fmla="*/ 9654 h 10000"/>
              <a:gd name="connsiteX3" fmla="*/ 4468 w 10060"/>
              <a:gd name="connsiteY3" fmla="*/ 9653 h 10000"/>
              <a:gd name="connsiteX4" fmla="*/ 92 w 10060"/>
              <a:gd name="connsiteY4" fmla="*/ 4966 h 10000"/>
              <a:gd name="connsiteX5" fmla="*/ 1398 w 10060"/>
              <a:gd name="connsiteY5" fmla="*/ 20 h 10000"/>
              <a:gd name="connsiteX0" fmla="*/ 1229 w 9891"/>
              <a:gd name="connsiteY0" fmla="*/ 20 h 10003"/>
              <a:gd name="connsiteX1" fmla="*/ 9891 w 9891"/>
              <a:gd name="connsiteY1" fmla="*/ 0 h 10003"/>
              <a:gd name="connsiteX2" fmla="*/ 9891 w 9891"/>
              <a:gd name="connsiteY2" fmla="*/ 9654 h 10003"/>
              <a:gd name="connsiteX3" fmla="*/ 4299 w 9891"/>
              <a:gd name="connsiteY3" fmla="*/ 9653 h 10003"/>
              <a:gd name="connsiteX4" fmla="*/ 100 w 9891"/>
              <a:gd name="connsiteY4" fmla="*/ 4926 h 10003"/>
              <a:gd name="connsiteX5" fmla="*/ 1229 w 9891"/>
              <a:gd name="connsiteY5" fmla="*/ 20 h 10003"/>
              <a:gd name="connsiteX0" fmla="*/ 1243 w 10000"/>
              <a:gd name="connsiteY0" fmla="*/ 20 h 9651"/>
              <a:gd name="connsiteX1" fmla="*/ 10000 w 10000"/>
              <a:gd name="connsiteY1" fmla="*/ 0 h 9651"/>
              <a:gd name="connsiteX2" fmla="*/ 10000 w 10000"/>
              <a:gd name="connsiteY2" fmla="*/ 9651 h 9651"/>
              <a:gd name="connsiteX3" fmla="*/ 4346 w 10000"/>
              <a:gd name="connsiteY3" fmla="*/ 9650 h 9651"/>
              <a:gd name="connsiteX4" fmla="*/ 101 w 10000"/>
              <a:gd name="connsiteY4" fmla="*/ 4925 h 9651"/>
              <a:gd name="connsiteX5" fmla="*/ 1243 w 10000"/>
              <a:gd name="connsiteY5" fmla="*/ 20 h 9651"/>
              <a:gd name="connsiteX0" fmla="*/ 1538 w 10295"/>
              <a:gd name="connsiteY0" fmla="*/ 21 h 10000"/>
              <a:gd name="connsiteX1" fmla="*/ 10295 w 10295"/>
              <a:gd name="connsiteY1" fmla="*/ 0 h 10000"/>
              <a:gd name="connsiteX2" fmla="*/ 10295 w 10295"/>
              <a:gd name="connsiteY2" fmla="*/ 10000 h 10000"/>
              <a:gd name="connsiteX3" fmla="*/ 4641 w 10295"/>
              <a:gd name="connsiteY3" fmla="*/ 9999 h 10000"/>
              <a:gd name="connsiteX4" fmla="*/ 396 w 10295"/>
              <a:gd name="connsiteY4" fmla="*/ 5103 h 10000"/>
              <a:gd name="connsiteX5" fmla="*/ 1538 w 10295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2184 w 10941"/>
              <a:gd name="connsiteY0" fmla="*/ 21 h 10000"/>
              <a:gd name="connsiteX1" fmla="*/ 10941 w 10941"/>
              <a:gd name="connsiteY1" fmla="*/ 0 h 10000"/>
              <a:gd name="connsiteX2" fmla="*/ 10941 w 10941"/>
              <a:gd name="connsiteY2" fmla="*/ 10000 h 10000"/>
              <a:gd name="connsiteX3" fmla="*/ 5287 w 10941"/>
              <a:gd name="connsiteY3" fmla="*/ 9999 h 10000"/>
              <a:gd name="connsiteX4" fmla="*/ 327 w 10941"/>
              <a:gd name="connsiteY4" fmla="*/ 5372 h 10000"/>
              <a:gd name="connsiteX5" fmla="*/ 2184 w 10941"/>
              <a:gd name="connsiteY5" fmla="*/ 21 h 10000"/>
              <a:gd name="connsiteX0" fmla="*/ 1891 w 10648"/>
              <a:gd name="connsiteY0" fmla="*/ 21 h 10000"/>
              <a:gd name="connsiteX1" fmla="*/ 10648 w 10648"/>
              <a:gd name="connsiteY1" fmla="*/ 0 h 10000"/>
              <a:gd name="connsiteX2" fmla="*/ 10648 w 10648"/>
              <a:gd name="connsiteY2" fmla="*/ 10000 h 10000"/>
              <a:gd name="connsiteX3" fmla="*/ 3845 w 10648"/>
              <a:gd name="connsiteY3" fmla="*/ 9937 h 10000"/>
              <a:gd name="connsiteX4" fmla="*/ 34 w 10648"/>
              <a:gd name="connsiteY4" fmla="*/ 5372 h 10000"/>
              <a:gd name="connsiteX5" fmla="*/ 1891 w 10648"/>
              <a:gd name="connsiteY5" fmla="*/ 21 h 10000"/>
              <a:gd name="connsiteX0" fmla="*/ 2075 w 10832"/>
              <a:gd name="connsiteY0" fmla="*/ 21 h 10000"/>
              <a:gd name="connsiteX1" fmla="*/ 10832 w 10832"/>
              <a:gd name="connsiteY1" fmla="*/ 0 h 10000"/>
              <a:gd name="connsiteX2" fmla="*/ 10832 w 10832"/>
              <a:gd name="connsiteY2" fmla="*/ 10000 h 10000"/>
              <a:gd name="connsiteX3" fmla="*/ 4029 w 10832"/>
              <a:gd name="connsiteY3" fmla="*/ 9937 h 10000"/>
              <a:gd name="connsiteX4" fmla="*/ 218 w 10832"/>
              <a:gd name="connsiteY4" fmla="*/ 5372 h 10000"/>
              <a:gd name="connsiteX5" fmla="*/ 2075 w 10832"/>
              <a:gd name="connsiteY5" fmla="*/ 21 h 1000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92 w 10649"/>
              <a:gd name="connsiteY0" fmla="*/ 21 h 10020"/>
              <a:gd name="connsiteX1" fmla="*/ 10649 w 10649"/>
              <a:gd name="connsiteY1" fmla="*/ 0 h 10020"/>
              <a:gd name="connsiteX2" fmla="*/ 10649 w 10649"/>
              <a:gd name="connsiteY2" fmla="*/ 10000 h 10020"/>
              <a:gd name="connsiteX3" fmla="*/ 3872 w 10649"/>
              <a:gd name="connsiteY3" fmla="*/ 10020 h 10020"/>
              <a:gd name="connsiteX4" fmla="*/ 35 w 10649"/>
              <a:gd name="connsiteY4" fmla="*/ 5372 h 10020"/>
              <a:gd name="connsiteX5" fmla="*/ 1892 w 10649"/>
              <a:gd name="connsiteY5" fmla="*/ 21 h 10020"/>
              <a:gd name="connsiteX0" fmla="*/ 1866 w 10649"/>
              <a:gd name="connsiteY0" fmla="*/ 0 h 10061"/>
              <a:gd name="connsiteX1" fmla="*/ 10649 w 10649"/>
              <a:gd name="connsiteY1" fmla="*/ 41 h 10061"/>
              <a:gd name="connsiteX2" fmla="*/ 10649 w 10649"/>
              <a:gd name="connsiteY2" fmla="*/ 10041 h 10061"/>
              <a:gd name="connsiteX3" fmla="*/ 3872 w 10649"/>
              <a:gd name="connsiteY3" fmla="*/ 10061 h 10061"/>
              <a:gd name="connsiteX4" fmla="*/ 35 w 10649"/>
              <a:gd name="connsiteY4" fmla="*/ 5413 h 10061"/>
              <a:gd name="connsiteX5" fmla="*/ 1866 w 10649"/>
              <a:gd name="connsiteY5" fmla="*/ 0 h 10061"/>
              <a:gd name="connsiteX0" fmla="*/ 2012 w 10795"/>
              <a:gd name="connsiteY0" fmla="*/ 0 h 10061"/>
              <a:gd name="connsiteX1" fmla="*/ 10795 w 10795"/>
              <a:gd name="connsiteY1" fmla="*/ 41 h 10061"/>
              <a:gd name="connsiteX2" fmla="*/ 10795 w 10795"/>
              <a:gd name="connsiteY2" fmla="*/ 10041 h 10061"/>
              <a:gd name="connsiteX3" fmla="*/ 4018 w 10795"/>
              <a:gd name="connsiteY3" fmla="*/ 10061 h 10061"/>
              <a:gd name="connsiteX4" fmla="*/ 181 w 10795"/>
              <a:gd name="connsiteY4" fmla="*/ 5413 h 10061"/>
              <a:gd name="connsiteX5" fmla="*/ 2012 w 10795"/>
              <a:gd name="connsiteY5" fmla="*/ 0 h 10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95" h="10061">
                <a:moveTo>
                  <a:pt x="2012" y="0"/>
                </a:moveTo>
                <a:lnTo>
                  <a:pt x="10795" y="41"/>
                </a:lnTo>
                <a:lnTo>
                  <a:pt x="10795" y="10041"/>
                </a:lnTo>
                <a:lnTo>
                  <a:pt x="4018" y="10061"/>
                </a:lnTo>
                <a:cubicBezTo>
                  <a:pt x="3848" y="10071"/>
                  <a:pt x="1077" y="9116"/>
                  <a:pt x="181" y="5413"/>
                </a:cubicBezTo>
                <a:cubicBezTo>
                  <a:pt x="-715" y="1710"/>
                  <a:pt x="1996" y="4"/>
                  <a:pt x="2012" y="0"/>
                </a:cubicBezTo>
                <a:close/>
              </a:path>
            </a:pathLst>
          </a:custGeom>
          <a:noFill/>
          <a:ln>
            <a:noFill/>
          </a:ln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53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sur deux colonnes 1" preserve="1" userDrawn="1">
  <p:cSld name="1_Titre et texte sur deux colonnes 1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311700" y="1705675"/>
            <a:ext cx="3999900" cy="28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500" lvl="0" indent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 l="69923"/>
          <a:stretch/>
        </p:blipFill>
        <p:spPr>
          <a:xfrm>
            <a:off x="0" y="194048"/>
            <a:ext cx="300923" cy="887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3">
            <a:alphaModFix amt="40000"/>
          </a:blip>
          <a:srcRect/>
          <a:stretch/>
        </p:blipFill>
        <p:spPr>
          <a:xfrm rot="10800000" flipH="1">
            <a:off x="8625125" y="4793949"/>
            <a:ext cx="615250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1"/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2" name="Google Shape;62;p11"/>
          <p:cNvSpPr txBox="1">
            <a:spLocks noGrp="1"/>
          </p:cNvSpPr>
          <p:nvPr>
            <p:ph type="title" idx="3"/>
          </p:nvPr>
        </p:nvSpPr>
        <p:spPr>
          <a:xfrm>
            <a:off x="311700" y="953675"/>
            <a:ext cx="3999900" cy="60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 dirty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38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 rotWithShape="1">
          <a:blip r:embed="rId2">
            <a:alphaModFix/>
          </a:blip>
          <a:srcRect t="25082" r="36664" b="25082"/>
          <a:stretch/>
        </p:blipFill>
        <p:spPr>
          <a:xfrm>
            <a:off x="4494725" y="0"/>
            <a:ext cx="46492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600"/>
              <a:buNone/>
              <a:defRPr>
                <a:solidFill>
                  <a:srgbClr val="12415B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12415B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800"/>
              <a:buNone/>
              <a:defRPr sz="1800">
                <a:solidFill>
                  <a:srgbClr val="12415B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marL="914400" lvl="1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>
                <a:solidFill>
                  <a:schemeClr val="lt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2" name="Google Shape;46;p9">
            <a:extLst>
              <a:ext uri="{FF2B5EF4-FFF2-40B4-BE49-F238E27FC236}">
                <a16:creationId xmlns:a16="http://schemas.microsoft.com/office/drawing/2014/main" id="{0132FAF5-7CF8-31ED-D56F-007DD5BA2065}"/>
              </a:ext>
            </a:extLst>
          </p:cNvPr>
          <p:cNvPicPr preferRelativeResize="0"/>
          <p:nvPr userDrawn="1"/>
        </p:nvPicPr>
        <p:blipFill>
          <a:blip r:embed="rId3">
            <a:alphaModFix amt="50000"/>
          </a:blip>
          <a:srcRect/>
          <a:stretch/>
        </p:blipFill>
        <p:spPr>
          <a:xfrm rot="10800000" flipH="1">
            <a:off x="8625430" y="4793949"/>
            <a:ext cx="614639" cy="54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47;p9">
            <a:extLst>
              <a:ext uri="{FF2B5EF4-FFF2-40B4-BE49-F238E27FC236}">
                <a16:creationId xmlns:a16="http://schemas.microsoft.com/office/drawing/2014/main" id="{84D1050F-4862-2038-7A70-345F4B1F2E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58406" y="47939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b="0" i="0">
                <a:solidFill>
                  <a:schemeClr val="lt1"/>
                </a:solidFill>
                <a:latin typeface="IBM Plex Sans" panose="020B0503050203000203" pitchFamily="34" charset="0"/>
              </a:defRPr>
            </a:lvl1pPr>
            <a:lvl2pPr lvl="1" algn="ctr" rtl="0"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buNone/>
              <a:defRPr b="1"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178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600"/>
              <a:buFont typeface="IBM Plex Sans"/>
              <a:buChar char="●"/>
              <a:defRPr sz="16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lvl="1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300"/>
              <a:buFont typeface="IBM Plex Sans"/>
              <a:buChar char="●"/>
              <a:defRPr sz="13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lvl="2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200"/>
              <a:buFont typeface="IBM Plex Sans"/>
              <a:buChar char="○"/>
              <a:defRPr sz="12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lvl="3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2415B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lvl="4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lvl="5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lvl="6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1000"/>
              <a:buFont typeface="IBM Plex Sans"/>
              <a:buChar char="●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lvl="7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○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lvl="8" indent="-292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000"/>
              <a:buFont typeface="IBM Plex Sans"/>
              <a:buChar char="■"/>
              <a:defRPr sz="1000">
                <a:solidFill>
                  <a:srgbClr val="666666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endParaRPr dirty="0"/>
          </a:p>
        </p:txBody>
      </p:sp>
      <p:pic>
        <p:nvPicPr>
          <p:cNvPr id="8" name="Google Shape;8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0" y="4420000"/>
            <a:ext cx="1000499" cy="72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5" r:id="rId2"/>
    <p:sldLayoutId id="2147483655" r:id="rId3"/>
    <p:sldLayoutId id="2147483656" r:id="rId4"/>
    <p:sldLayoutId id="2147483674" r:id="rId5"/>
    <p:sldLayoutId id="2147483673" r:id="rId6"/>
    <p:sldLayoutId id="2147483669" r:id="rId7"/>
    <p:sldLayoutId id="2147483676" r:id="rId8"/>
    <p:sldLayoutId id="2147483668" r:id="rId9"/>
    <p:sldLayoutId id="2147483665" r:id="rId10"/>
    <p:sldLayoutId id="2147483671" r:id="rId11"/>
    <p:sldLayoutId id="2147483672" r:id="rId12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2700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ctrTitle"/>
          </p:nvPr>
        </p:nvSpPr>
        <p:spPr>
          <a:xfrm>
            <a:off x="1455250" y="671639"/>
            <a:ext cx="6507900" cy="132943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20</a:t>
            </a:r>
            <a:r>
              <a:rPr lang="fr-FR" baseline="30000" dirty="0"/>
              <a:t>e</a:t>
            </a:r>
            <a:r>
              <a:rPr lang="fr-FR" dirty="0"/>
              <a:t> Journée de la filière </a:t>
            </a:r>
            <a:br>
              <a:rPr lang="fr-FR" dirty="0"/>
            </a:br>
            <a:r>
              <a:rPr lang="fr-FR" dirty="0" err="1"/>
              <a:t>FilRougE</a:t>
            </a:r>
            <a:r>
              <a:rPr lang="fr-FR" dirty="0"/>
              <a:t>-MCGRE</a:t>
            </a:r>
            <a:br>
              <a:rPr lang="fr-FR" dirty="0"/>
            </a:br>
            <a:endParaRPr sz="1600" dirty="0"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202100" y="4214190"/>
            <a:ext cx="5014200" cy="5196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27 juin 2025</a:t>
            </a: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0BAE58E-9270-4081-83FA-6F6E85D84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Google Shape;107;p21">
            <a:extLst>
              <a:ext uri="{FF2B5EF4-FFF2-40B4-BE49-F238E27FC236}">
                <a16:creationId xmlns:a16="http://schemas.microsoft.com/office/drawing/2014/main" id="{2AAFB2EA-D93E-4765-BC8A-816F807475CD}"/>
              </a:ext>
            </a:extLst>
          </p:cNvPr>
          <p:cNvSpPr txBox="1">
            <a:spLocks/>
          </p:cNvSpPr>
          <p:nvPr/>
        </p:nvSpPr>
        <p:spPr>
          <a:xfrm>
            <a:off x="1369358" y="3394997"/>
            <a:ext cx="6806703" cy="81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"/>
              <a:buNone/>
              <a:defRPr sz="20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 algn="r"/>
            <a:r>
              <a:rPr lang="fr-FR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 Marie-Luce BOENNEC</a:t>
            </a:r>
          </a:p>
          <a:p>
            <a:pPr marL="0" indent="0" algn="r"/>
            <a:r>
              <a:rPr lang="fr-FR" sz="1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</a:rPr>
              <a:t>Dr Adam FODIL PACHA</a:t>
            </a:r>
            <a:endParaRPr lang="fr-FR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Google Shape;107;p21">
            <a:extLst>
              <a:ext uri="{FF2B5EF4-FFF2-40B4-BE49-F238E27FC236}">
                <a16:creationId xmlns:a16="http://schemas.microsoft.com/office/drawing/2014/main" id="{C788D83D-F34D-4E8F-9786-D6A8B4120204}"/>
              </a:ext>
            </a:extLst>
          </p:cNvPr>
          <p:cNvSpPr txBox="1">
            <a:spLocks/>
          </p:cNvSpPr>
          <p:nvPr/>
        </p:nvSpPr>
        <p:spPr>
          <a:xfrm>
            <a:off x="1369359" y="2305794"/>
            <a:ext cx="6806703" cy="811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IBM Plex Sans"/>
              <a:buNone/>
              <a:defRPr sz="20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L="914400" marR="0" lvl="1" indent="-31115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L="1371600" marR="0" lvl="2" indent="-3048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L="1828800" marR="0" lvl="3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L="2286000" marR="0" lvl="4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L="2743200" marR="0" lvl="5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L="3200400" marR="0" lvl="6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L="3657600" marR="0" lvl="7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L="4114800" marR="0" lvl="8" indent="-2921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IBM Plex Sans"/>
              <a:buNone/>
              <a:defRPr sz="2100" b="0" i="0" u="none" strike="noStrike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pPr marL="0" indent="0"/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</a:t>
            </a:r>
            <a:b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drépanocytaires à haut risque DHTR</a:t>
            </a:r>
            <a:endParaRPr lang="fr-FR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08CE76-C7B6-4268-8B36-FA58428F0BF2}"/>
              </a:ext>
            </a:extLst>
          </p:cNvPr>
          <p:cNvSpPr/>
          <p:nvPr/>
        </p:nvSpPr>
        <p:spPr>
          <a:xfrm>
            <a:off x="885837" y="541706"/>
            <a:ext cx="687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A5DC8-FEF6-436B-B2FA-C20E208EE68D}"/>
              </a:ext>
            </a:extLst>
          </p:cNvPr>
          <p:cNvSpPr/>
          <p:nvPr/>
        </p:nvSpPr>
        <p:spPr>
          <a:xfrm>
            <a:off x="1284956" y="1227428"/>
            <a:ext cx="64807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anticorps </a:t>
            </a: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faible concentration ou « évanescents »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1C6FAE2-0CFB-4A13-99B1-D549B7987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67" y="1794240"/>
            <a:ext cx="8010939" cy="297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11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CE5D4036-2DBD-455A-BCBF-C642E65BA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86136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864292-F540-47E3-8B6B-0229B75A5941}"/>
              </a:ext>
            </a:extLst>
          </p:cNvPr>
          <p:cNvSpPr/>
          <p:nvPr/>
        </p:nvSpPr>
        <p:spPr>
          <a:xfrm>
            <a:off x="288235" y="2123152"/>
            <a:ext cx="844220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Améliorer les modalités de surveillance biologique et clinique des patients drépanocytaires à risque de DHTR </a:t>
            </a:r>
          </a:p>
          <a:p>
            <a:pPr lvl="8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21A3AA-A21D-4453-A035-289948959860}"/>
              </a:ext>
            </a:extLst>
          </p:cNvPr>
          <p:cNvSpPr/>
          <p:nvPr/>
        </p:nvSpPr>
        <p:spPr>
          <a:xfrm>
            <a:off x="953669" y="1758956"/>
            <a:ext cx="18982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du MOP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99EC39-E621-43E5-9CD4-AEE1FB94CA1D}"/>
              </a:ext>
            </a:extLst>
          </p:cNvPr>
          <p:cNvSpPr/>
          <p:nvPr/>
        </p:nvSpPr>
        <p:spPr>
          <a:xfrm>
            <a:off x="885837" y="3172369"/>
            <a:ext cx="78446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8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Réalisation d’un bilan à 24h  : données de référence  pour la surveillance et le diagnostic d’un possible DHTR</a:t>
            </a:r>
          </a:p>
          <a:p>
            <a:pPr marL="285750" lvl="6" indent="-285750">
              <a:buFont typeface="Courier New" panose="02070309020205020404" pitchFamily="49" charset="0"/>
              <a:buChar char="o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6" indent="-285750">
              <a:buFont typeface="Courier New" panose="02070309020205020404" pitchFamily="49" charset="0"/>
              <a:buChar char="o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Optimiser la recherche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par utilisation de techniques sensibles et par la répétition des examens IH dans le temps après DHTR suspectée ou confirmées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006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12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F1E7F1FF-89C9-4F6E-82CC-206C6D3BBF41}"/>
              </a:ext>
            </a:extLst>
          </p:cNvPr>
          <p:cNvSpPr txBox="1">
            <a:spLocks/>
          </p:cNvSpPr>
          <p:nvPr/>
        </p:nvSpPr>
        <p:spPr>
          <a:xfrm>
            <a:off x="611560" y="1757012"/>
            <a:ext cx="3960440" cy="553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600" b="1" u="sng" dirty="0">
                <a:solidFill>
                  <a:srgbClr val="00B0F0"/>
                </a:solidFill>
              </a:rPr>
              <a:t>Quels patients sont concernés ?</a:t>
            </a:r>
          </a:p>
          <a:p>
            <a:endParaRPr lang="fr-FR" sz="16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85221-11C0-43D6-BCB9-9B68F18135F6}"/>
              </a:ext>
            </a:extLst>
          </p:cNvPr>
          <p:cNvSpPr/>
          <p:nvPr/>
        </p:nvSpPr>
        <p:spPr>
          <a:xfrm>
            <a:off x="736996" y="2571750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/>
              <a:t>Patients avec antécédent de DHTR</a:t>
            </a:r>
            <a:r>
              <a:rPr lang="fr-FR" dirty="0"/>
              <a:t>, nécessitant une nouvelle transfusion</a:t>
            </a:r>
          </a:p>
          <a:p>
            <a:pPr lvl="1"/>
            <a:endParaRPr lang="fr-FR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/>
              <a:t>Patients drépanocytaires non connus</a:t>
            </a:r>
            <a:r>
              <a:rPr lang="fr-FR" dirty="0"/>
              <a:t> ou ayant reçu </a:t>
            </a:r>
            <a:r>
              <a:rPr lang="fr-FR" b="1" dirty="0"/>
              <a:t>&lt;12 culots globulaires (CGR)</a:t>
            </a:r>
            <a:r>
              <a:rPr lang="fr-FR" dirty="0"/>
              <a:t> dans leur vie, quel que soit l’âge</a:t>
            </a: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C6E40188-8C88-4098-BE07-ED60BD292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86136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982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93C9E0-4256-4A4D-8302-3AA4D2B7C474}"/>
              </a:ext>
            </a:extLst>
          </p:cNvPr>
          <p:cNvSpPr/>
          <p:nvPr/>
        </p:nvSpPr>
        <p:spPr>
          <a:xfrm>
            <a:off x="736996" y="2647327"/>
            <a:ext cx="78674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Consignes à enregistrer dans le dossier EFS éditable sur la fiche transfusionnelle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« Ce patient rentre dans des critères de surveillance post-transfusionnelle renforcée. Réaliser sous 24 heures après transfusion : électrophorèse de l’hémoglobine, NFS-réticulocytes, bilirubinémie et dosage des LDH.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4313B31A-1F6B-4AA0-B267-0EB6AAE4AAF7}"/>
              </a:ext>
            </a:extLst>
          </p:cNvPr>
          <p:cNvSpPr txBox="1">
            <a:spLocks/>
          </p:cNvSpPr>
          <p:nvPr/>
        </p:nvSpPr>
        <p:spPr>
          <a:xfrm>
            <a:off x="611560" y="1757012"/>
            <a:ext cx="4384022" cy="553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600" b="1" dirty="0">
                <a:solidFill>
                  <a:srgbClr val="00B0F0"/>
                </a:solidFill>
              </a:rPr>
              <a:t>Consignes dossier transfusionnel EFS</a:t>
            </a:r>
          </a:p>
          <a:p>
            <a:endParaRPr lang="fr-FR" sz="1600" u="sng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746B4034-7BE1-403E-9390-9E6951C49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86136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67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0F9CBE8-F856-48B8-AEF6-1E50C77EB735}"/>
              </a:ext>
            </a:extLst>
          </p:cNvPr>
          <p:cNvSpPr/>
          <p:nvPr/>
        </p:nvSpPr>
        <p:spPr>
          <a:xfrm>
            <a:off x="592981" y="1911846"/>
            <a:ext cx="815548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Surveillance post-transfusionnelle immédiate (sous 24 h)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Faire systématiquement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NFS avec réticulocytes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Bilirubine totale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LDH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Électrophorèse de l’hémoglobine (rendement transfusionnel)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/>
              <a:t> Conservation des tubulures des CGR</a:t>
            </a:r>
            <a:endParaRPr lang="fr-FR" dirty="0"/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➡️ Les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tubulures identifiées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des CGR doivent être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conservées à 4 °C pendant 1 mois, 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lles serviront pour les tests de compatibilité en cas de DHTR.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40E95035-3B72-4929-A9AE-72EF66332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86136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3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C85267-2F18-433A-A8C0-45DF13F0C368}"/>
              </a:ext>
            </a:extLst>
          </p:cNvPr>
          <p:cNvSpPr/>
          <p:nvPr/>
        </p:nvSpPr>
        <p:spPr>
          <a:xfrm>
            <a:off x="543860" y="1450181"/>
            <a:ext cx="83888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Si symptômes évocateurs DHTR (même discrets) dans le mois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post-transfusion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CVO, syndrome thoracique aigu, fièvre, anémie, ictère, urines foncées…</a:t>
            </a:r>
          </a:p>
          <a:p>
            <a:pPr lvl="2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À prescrire en plus du bilan standard :</a:t>
            </a:r>
            <a:endParaRPr lang="fr-FR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BU + ECBU si sang détecté (recherche d’hémoglobinurie vs hématurie)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Rendement transfusionnel (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+ électrophorèse de l’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4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Bilan </a:t>
            </a:r>
            <a:r>
              <a:rPr lang="fr-FR" b="1" i="1" dirty="0" err="1">
                <a:latin typeface="Arial" panose="020B0604020202020204" pitchFamily="34" charset="0"/>
                <a:cs typeface="Arial" panose="020B0604020202020204" pitchFamily="34" charset="0"/>
              </a:rPr>
              <a:t>immuno-hématologique</a:t>
            </a:r>
            <a:r>
              <a:rPr 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> complet</a:t>
            </a:r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 :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RAI (TIA et TIA-papaïne)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Épreuve directe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antiglobuline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(EDA)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Élution + EDC entre plasma tubulures déjà conservées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D592A1-6F72-44E8-A14A-D49508A7EEC3}"/>
              </a:ext>
            </a:extLst>
          </p:cNvPr>
          <p:cNvSpPr/>
          <p:nvPr/>
        </p:nvSpPr>
        <p:spPr>
          <a:xfrm>
            <a:off x="885837" y="4093085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examens sont à répéter SYSTEMATIQUEMENT à 1 semaine puis 3-4 semaines après l’accident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BB7E8C70-BC3C-4AFF-B091-46487E5C2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574" y="527195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33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14D119-417C-4943-A157-A4CAA2131F55}"/>
              </a:ext>
            </a:extLst>
          </p:cNvPr>
          <p:cNvSpPr/>
          <p:nvPr/>
        </p:nvSpPr>
        <p:spPr>
          <a:xfrm>
            <a:off x="644063" y="1594657"/>
            <a:ext cx="82175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En cas de DHTR </a:t>
            </a:r>
            <a:r>
              <a:rPr lang="fr-FR" b="1" u="sng" dirty="0">
                <a:latin typeface="Arial" panose="020B0604020202020204" pitchFamily="34" charset="0"/>
                <a:cs typeface="Arial" panose="020B0604020202020204" pitchFamily="34" charset="0"/>
              </a:rPr>
              <a:t>avérée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7 à 10 jours après l’événement, transmettre directement le prélèvement au CNRGS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En absence de tout signe d’appel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, le rendement transfusionnel devra être évalué dans le mois : </a:t>
            </a:r>
          </a:p>
          <a:p>
            <a:pPr lvl="1"/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    Electrophorèse de l’hémoglobine avec NFS. </a:t>
            </a:r>
          </a:p>
          <a:p>
            <a:pPr lvl="1"/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En cas d’antécédent connu de DHTR : il est souhaitable de réaliser ce contrôle à J10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 à 1 mois. Si le rendement n’est pas celui attendu, une DHTR peut être suspectée et il sera alors nécessaire de reprendre les explorations décrites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28D7D863-2532-4304-994E-A7EA242D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86136"/>
            <a:ext cx="8011467" cy="646331"/>
          </a:xfrm>
        </p:spPr>
        <p:txBody>
          <a:bodyPr>
            <a:noAutofit/>
          </a:bodyPr>
          <a:lstStyle/>
          <a:p>
            <a:pPr algn="ctr"/>
            <a:r>
              <a:rPr lang="fr-FR" sz="20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Surveillance post transfusionnelle des patients à haut risque DHTR -  Nouveau MOP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411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4" name="Titre 1">
            <a:extLst>
              <a:ext uri="{FF2B5EF4-FFF2-40B4-BE49-F238E27FC236}">
                <a16:creationId xmlns:a16="http://schemas.microsoft.com/office/drawing/2014/main" id="{EB164C61-BB8F-4B38-A6B8-56E369E55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383" y="1948502"/>
            <a:ext cx="4995000" cy="1246495"/>
          </a:xfrm>
        </p:spPr>
        <p:txBody>
          <a:bodyPr/>
          <a:lstStyle/>
          <a:p>
            <a:r>
              <a:rPr lang="fr-FR" dirty="0"/>
              <a:t>MERCI !</a:t>
            </a:r>
          </a:p>
        </p:txBody>
      </p:sp>
    </p:spTree>
    <p:extLst>
      <p:ext uri="{BB962C8B-B14F-4D97-AF65-F5344CB8AC3E}">
        <p14:creationId xmlns:p14="http://schemas.microsoft.com/office/powerpoint/2010/main" val="3519947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891F91B-9415-4D23-A60F-9943A0F699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FAB31B7-83C4-4BC8-9864-0722497FE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7" name="Titre 7">
            <a:extLst>
              <a:ext uri="{FF2B5EF4-FFF2-40B4-BE49-F238E27FC236}">
                <a16:creationId xmlns:a16="http://schemas.microsoft.com/office/drawing/2014/main" id="{799287E6-9B1D-4873-B9EC-CBD3CE471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96" y="529926"/>
            <a:ext cx="7425000" cy="323165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rgbClr val="0070C0"/>
                </a:solidFill>
                <a:latin typeface="+mn-lt"/>
              </a:rPr>
              <a:t>Hémolyse post-transfusionnelle retardée/ DHTR</a:t>
            </a:r>
          </a:p>
        </p:txBody>
      </p:sp>
      <p:sp>
        <p:nvSpPr>
          <p:cNvPr id="8" name="Espace réservé du texte 8">
            <a:extLst>
              <a:ext uri="{FF2B5EF4-FFF2-40B4-BE49-F238E27FC236}">
                <a16:creationId xmlns:a16="http://schemas.microsoft.com/office/drawing/2014/main" id="{A9897744-DA70-4013-860D-C1AC05B8E4E8}"/>
              </a:ext>
            </a:extLst>
          </p:cNvPr>
          <p:cNvSpPr txBox="1">
            <a:spLocks/>
          </p:cNvSpPr>
          <p:nvPr/>
        </p:nvSpPr>
        <p:spPr>
          <a:xfrm>
            <a:off x="736996" y="1843172"/>
            <a:ext cx="7921410" cy="2548525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2 à 21 jours après une transfusion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Manifestations </a:t>
            </a:r>
            <a:r>
              <a:rPr lang="fr-FR" dirty="0" err="1"/>
              <a:t>vaso</a:t>
            </a:r>
            <a:r>
              <a:rPr lang="fr-FR" dirty="0"/>
              <a:t>-occlusives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/>
              <a:t>Hyper hémolyse  : destruction des GR transfusés et des propres GR du patient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 err="1"/>
              <a:t>Réticulopénie</a:t>
            </a:r>
            <a:r>
              <a:rPr lang="fr-FR" altLang="fr-FR" dirty="0"/>
              <a:t>, accentuant la baisse du taux d’</a:t>
            </a:r>
            <a:r>
              <a:rPr lang="fr-FR" altLang="fr-FR" dirty="0" err="1"/>
              <a:t>Hb</a:t>
            </a:r>
            <a:endParaRPr lang="fr-FR" altLang="fr-FR" dirty="0"/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Bilan </a:t>
            </a:r>
            <a:r>
              <a:rPr lang="fr-FR" dirty="0" err="1"/>
              <a:t>immuno-hématologique</a:t>
            </a:r>
            <a:r>
              <a:rPr lang="fr-FR" dirty="0"/>
              <a:t> : dans 30% des cas, pas d’anticorps détectés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altLang="fr-FR" dirty="0"/>
              <a:t>Exacerbation de l’hémolyse par la poursuite des transfusions avec mise en jeu du pronostic vital</a:t>
            </a:r>
          </a:p>
          <a:p>
            <a:pPr marL="2857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dirty="0"/>
              <a:t>Récurrences possibles à distance, pour de nouvelles transfusions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F2237725-A26E-4D9E-9968-27E8C62E7586}"/>
              </a:ext>
            </a:extLst>
          </p:cNvPr>
          <p:cNvSpPr txBox="1">
            <a:spLocks/>
          </p:cNvSpPr>
          <p:nvPr/>
        </p:nvSpPr>
        <p:spPr>
          <a:xfrm>
            <a:off x="609249" y="1221173"/>
            <a:ext cx="4164457" cy="253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dirty="0">
                <a:solidFill>
                  <a:srgbClr val="00B0F0"/>
                </a:solidFill>
              </a:rPr>
              <a:t>Caractéristiques </a:t>
            </a:r>
            <a:r>
              <a:rPr lang="fr-FR" sz="1800" dirty="0" err="1">
                <a:solidFill>
                  <a:srgbClr val="00B0F0"/>
                </a:solidFill>
              </a:rPr>
              <a:t>clinico-biologiques</a:t>
            </a:r>
            <a:endParaRPr lang="fr-FR" sz="1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97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CAD9387B-8FB3-4CB3-8593-F7A9E055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49" y="1855693"/>
            <a:ext cx="4207062" cy="2413747"/>
          </a:xfrm>
        </p:spPr>
        <p:txBody>
          <a:bodyPr>
            <a:normAutofit fontScale="92500" lnSpcReduction="20000"/>
          </a:bodyPr>
          <a:lstStyle/>
          <a:p>
            <a:r>
              <a:rPr lang="fr-FR" sz="1500" dirty="0">
                <a:solidFill>
                  <a:srgbClr val="080808"/>
                </a:solidFill>
                <a:latin typeface="+mn-lt"/>
              </a:rPr>
              <a:t>2023 : </a:t>
            </a:r>
          </a:p>
          <a:p>
            <a:pPr lvl="2"/>
            <a:r>
              <a:rPr lang="fr-FR" sz="1500" dirty="0">
                <a:solidFill>
                  <a:srgbClr val="080808"/>
                </a:solidFill>
                <a:latin typeface="+mn-lt"/>
              </a:rPr>
              <a:t>38 DHTR dont 18 de grade 3</a:t>
            </a:r>
          </a:p>
          <a:p>
            <a:pPr lvl="2"/>
            <a:r>
              <a:rPr lang="fr-FR" sz="1500" dirty="0">
                <a:solidFill>
                  <a:srgbClr val="080808"/>
                </a:solidFill>
                <a:latin typeface="+mn-lt"/>
              </a:rPr>
              <a:t>2 décès</a:t>
            </a:r>
          </a:p>
          <a:p>
            <a:endParaRPr lang="fr-FR" sz="1500" dirty="0">
              <a:solidFill>
                <a:srgbClr val="080808"/>
              </a:solidFill>
              <a:latin typeface="+mn-lt"/>
            </a:endParaRPr>
          </a:p>
          <a:p>
            <a:r>
              <a:rPr lang="fr-FR" sz="1500" dirty="0">
                <a:solidFill>
                  <a:srgbClr val="080808"/>
                </a:solidFill>
                <a:latin typeface="+mn-lt"/>
              </a:rPr>
              <a:t>2024 : </a:t>
            </a:r>
          </a:p>
          <a:p>
            <a:pPr lvl="2"/>
            <a:r>
              <a:rPr lang="fr-FR" sz="1500" dirty="0">
                <a:solidFill>
                  <a:srgbClr val="080808"/>
                </a:solidFill>
                <a:latin typeface="+mn-lt"/>
              </a:rPr>
              <a:t>45 DHTR dont 10 de grade 3</a:t>
            </a:r>
          </a:p>
          <a:p>
            <a:pPr lvl="2"/>
            <a:r>
              <a:rPr lang="fr-FR" sz="1500" dirty="0">
                <a:solidFill>
                  <a:srgbClr val="080808"/>
                </a:solidFill>
                <a:latin typeface="+mn-lt"/>
              </a:rPr>
              <a:t>2 décès</a:t>
            </a:r>
          </a:p>
          <a:p>
            <a:pPr marL="144000" lvl="2" indent="0">
              <a:buNone/>
            </a:pPr>
            <a:endParaRPr lang="fr-FR" sz="1500" dirty="0">
              <a:solidFill>
                <a:srgbClr val="080808"/>
              </a:solidFill>
              <a:latin typeface="+mn-lt"/>
            </a:endParaRPr>
          </a:p>
          <a:p>
            <a:r>
              <a:rPr lang="fr-FR" sz="1500" dirty="0">
                <a:solidFill>
                  <a:srgbClr val="080808"/>
                </a:solidFill>
                <a:latin typeface="+mn-lt"/>
              </a:rPr>
              <a:t>2025 : fin avril</a:t>
            </a:r>
          </a:p>
          <a:p>
            <a:pPr lvl="2"/>
            <a:r>
              <a:rPr lang="fr-FR" sz="1500" dirty="0">
                <a:solidFill>
                  <a:srgbClr val="080808"/>
                </a:solidFill>
                <a:latin typeface="+mn-lt"/>
              </a:rPr>
              <a:t>23 DHTR dont 6 de grade 3</a:t>
            </a:r>
          </a:p>
          <a:p>
            <a:pPr marL="144000" lvl="2" indent="0">
              <a:buNone/>
            </a:pPr>
            <a:endParaRPr lang="fr-FR" dirty="0"/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C691396-6FE5-4EC0-9EE6-48C7C7F769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287998"/>
              </p:ext>
            </p:extLst>
          </p:nvPr>
        </p:nvGraphicFramePr>
        <p:xfrm>
          <a:off x="4625790" y="2092236"/>
          <a:ext cx="3953433" cy="1443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3883">
                  <a:extLst>
                    <a:ext uri="{9D8B030D-6E8A-4147-A177-3AD203B41FA5}">
                      <a16:colId xmlns:a16="http://schemas.microsoft.com/office/drawing/2014/main" val="820683718"/>
                    </a:ext>
                  </a:extLst>
                </a:gridCol>
                <a:gridCol w="799775">
                  <a:extLst>
                    <a:ext uri="{9D8B030D-6E8A-4147-A177-3AD203B41FA5}">
                      <a16:colId xmlns:a16="http://schemas.microsoft.com/office/drawing/2014/main" val="4042726044"/>
                    </a:ext>
                  </a:extLst>
                </a:gridCol>
                <a:gridCol w="799775">
                  <a:extLst>
                    <a:ext uri="{9D8B030D-6E8A-4147-A177-3AD203B41FA5}">
                      <a16:colId xmlns:a16="http://schemas.microsoft.com/office/drawing/2014/main" val="2442554840"/>
                    </a:ext>
                  </a:extLst>
                </a:gridCol>
              </a:tblGrid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2023</a:t>
                      </a:r>
                      <a:endParaRPr lang="fr-F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2024</a:t>
                      </a:r>
                      <a:endParaRPr lang="fr-FR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6080891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 de patients drépanocytaires</a:t>
                      </a:r>
                    </a:p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transfusés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4 981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5 356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5332700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 CGR transfusés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72 403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77 961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414456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 de DHTR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38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45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4145905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Fréquence pour 100 000 patients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762,9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840,2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1614658"/>
                  </a:ext>
                </a:extLst>
              </a:tr>
              <a:tr h="21966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Fréquence pour 100 000 CGR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52,5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57,7</a:t>
                      </a:r>
                      <a:endParaRPr lang="fr-FR" sz="11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0447384"/>
                  </a:ext>
                </a:extLst>
              </a:tr>
            </a:tbl>
          </a:graphicData>
        </a:graphic>
      </p:graphicFrame>
      <p:sp>
        <p:nvSpPr>
          <p:cNvPr id="8" name="Titre 7">
            <a:extLst>
              <a:ext uri="{FF2B5EF4-FFF2-40B4-BE49-F238E27FC236}">
                <a16:creationId xmlns:a16="http://schemas.microsoft.com/office/drawing/2014/main" id="{68220659-1DBE-40F1-AF95-796227E4EF3F}"/>
              </a:ext>
            </a:extLst>
          </p:cNvPr>
          <p:cNvSpPr txBox="1">
            <a:spLocks/>
          </p:cNvSpPr>
          <p:nvPr/>
        </p:nvSpPr>
        <p:spPr>
          <a:xfrm>
            <a:off x="636144" y="313900"/>
            <a:ext cx="7425000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21F2E"/>
              </a:buClr>
              <a:buSzPts val="2400"/>
              <a:buFont typeface="IBM Plex Sans"/>
              <a:buNone/>
              <a:defRPr sz="2400" b="1" i="0" u="none" strike="noStrike" cap="none">
                <a:solidFill>
                  <a:srgbClr val="D21F2E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BM Plex Sans"/>
              <a:buNone/>
              <a:defRPr sz="3000" b="0" i="0" u="none" strike="noStrike" cap="non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9pPr>
          </a:lstStyle>
          <a:p>
            <a:r>
              <a:rPr lang="fr-FR" sz="2000" dirty="0">
                <a:solidFill>
                  <a:srgbClr val="0070C0"/>
                </a:solidFill>
                <a:latin typeface="+mn-lt"/>
              </a:rPr>
              <a:t>Fréquence des DHTR</a:t>
            </a:r>
          </a:p>
        </p:txBody>
      </p:sp>
      <p:sp>
        <p:nvSpPr>
          <p:cNvPr id="9" name="Espace réservé du texte 9">
            <a:extLst>
              <a:ext uri="{FF2B5EF4-FFF2-40B4-BE49-F238E27FC236}">
                <a16:creationId xmlns:a16="http://schemas.microsoft.com/office/drawing/2014/main" id="{453CAE13-2EA3-493D-8729-F06D7B6AD982}"/>
              </a:ext>
            </a:extLst>
          </p:cNvPr>
          <p:cNvSpPr txBox="1">
            <a:spLocks/>
          </p:cNvSpPr>
          <p:nvPr/>
        </p:nvSpPr>
        <p:spPr>
          <a:xfrm>
            <a:off x="508396" y="874192"/>
            <a:ext cx="4803192" cy="253916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marR="0" lvl="0" indent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1800" dirty="0">
                <a:solidFill>
                  <a:srgbClr val="00B0F0"/>
                </a:solidFill>
              </a:rPr>
              <a:t>Sous diagnostiqué – sous déclaré</a:t>
            </a:r>
          </a:p>
        </p:txBody>
      </p:sp>
    </p:spTree>
    <p:extLst>
      <p:ext uri="{BB962C8B-B14F-4D97-AF65-F5344CB8AC3E}">
        <p14:creationId xmlns:p14="http://schemas.microsoft.com/office/powerpoint/2010/main" val="316636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A618794-F8A8-461A-9FD0-86AE0EDB7A19}"/>
              </a:ext>
            </a:extLst>
          </p:cNvPr>
          <p:cNvSpPr/>
          <p:nvPr/>
        </p:nvSpPr>
        <p:spPr>
          <a:xfrm>
            <a:off x="692524" y="2119992"/>
            <a:ext cx="7965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Données à faire figurer dans le dossier informatique EFS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Sélection des CGR et protocoles transfusionnels : à minima phénotypé RH/KEL et compatibilisé  + ou- phénotype étendu en fonction du contexte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/>
              <a:t>Patients transfusés chroniques ou transfusés ponctuellement avec un risque faible d’HPTR (cf. score : absence d’antécédent d’HPTR et CGR &gt;12)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FR" dirty="0"/>
              <a:t>Patients transfusés ponctuellement et risque élevé d’HPTR (antécédent d’HPTR, CGR &lt; 12 et immunisation)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dirty="0"/>
              <a:t>Conduite à tenir lors de la validation biologique de la RAI d’un patient drépanocytaire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B95F1-95B2-441D-88E9-37D7AC69A1E0}"/>
              </a:ext>
            </a:extLst>
          </p:cNvPr>
          <p:cNvSpPr/>
          <p:nvPr/>
        </p:nvSpPr>
        <p:spPr>
          <a:xfrm>
            <a:off x="1122828" y="212886"/>
            <a:ext cx="62192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rgbClr val="0070C0"/>
                </a:solidFill>
              </a:rPr>
              <a:t>Transfusion des patients drépanocytaires: sélection des CGR et conduite à tenir pour détecter, prévenir et traiter les hémolyses post transfusionnelles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E19A25-A09F-4C77-8EC8-8668EF891C6D}"/>
              </a:ext>
            </a:extLst>
          </p:cNvPr>
          <p:cNvSpPr/>
          <p:nvPr/>
        </p:nvSpPr>
        <p:spPr>
          <a:xfrm>
            <a:off x="1062318" y="1186755"/>
            <a:ext cx="6279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dirty="0">
                <a:solidFill>
                  <a:srgbClr val="00B0F0"/>
                </a:solidFill>
              </a:rPr>
              <a:t>Modalités actuelles  -&gt;  diminuer l’incidence de l’hémolyse post-transfusionnelle retardée</a:t>
            </a:r>
          </a:p>
        </p:txBody>
      </p:sp>
    </p:spTree>
    <p:extLst>
      <p:ext uri="{BB962C8B-B14F-4D97-AF65-F5344CB8AC3E}">
        <p14:creationId xmlns:p14="http://schemas.microsoft.com/office/powerpoint/2010/main" val="3351258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720689-FEEE-4148-9C21-C6EE02C6606A}"/>
              </a:ext>
            </a:extLst>
          </p:cNvPr>
          <p:cNvSpPr/>
          <p:nvPr/>
        </p:nvSpPr>
        <p:spPr>
          <a:xfrm>
            <a:off x="638650" y="1209477"/>
            <a:ext cx="79271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Fréquence élevée des DHTR sans allo-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détecté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Jusqu’à 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30 %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des DHTR post-transfusionnelles chez les patients drépanocytaires surviennent sans qu’un nouvel allo-anticorps ne soit identifié par les techniques usuelles d’immunohématologie( RAI standard + EDC)</a:t>
            </a:r>
          </a:p>
          <a:p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2 hypothèses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Absence réelle d’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alloanticorps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Mécanismes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non-allo-immuns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 (ex. : hémolyse par activation directe du complément via le hème libre,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,.) sont impliqués.</a:t>
            </a:r>
          </a:p>
          <a:p>
            <a:pPr marL="457200" lvl="1"/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Mécanismes cellulaires cytotoxiques indépendants des anticorps : NK ?</a:t>
            </a:r>
          </a:p>
          <a:p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DHTR sans allo-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Ac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détectable  dites « </a:t>
            </a:r>
            <a:r>
              <a:rPr lang="fr-FR" sz="1600" dirty="0" err="1">
                <a:latin typeface="Arial" panose="020B0604020202020204" pitchFamily="34" charset="0"/>
                <a:cs typeface="Arial" panose="020B0604020202020204" pitchFamily="34" charset="0"/>
              </a:rPr>
              <a:t>sérologiquement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   silencieuses »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B8CE6D-F464-4680-9FD9-E7E8BF933A0F}"/>
              </a:ext>
            </a:extLst>
          </p:cNvPr>
          <p:cNvSpPr/>
          <p:nvPr/>
        </p:nvSpPr>
        <p:spPr>
          <a:xfrm>
            <a:off x="885837" y="541706"/>
            <a:ext cx="687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74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676836-B6A9-4E19-A562-67042C55E2CF}"/>
              </a:ext>
            </a:extLst>
          </p:cNvPr>
          <p:cNvSpPr/>
          <p:nvPr/>
        </p:nvSpPr>
        <p:spPr>
          <a:xfrm>
            <a:off x="1277457" y="1374302"/>
            <a:ext cx="57606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Anticorps non détectés 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sz="1600" b="1" u="sng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a) Les anticorps dirigés contre des antigènes privés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DDAB7-298C-4234-A9D2-65FBB725184B}"/>
              </a:ext>
            </a:extLst>
          </p:cNvPr>
          <p:cNvSpPr/>
          <p:nvPr/>
        </p:nvSpPr>
        <p:spPr>
          <a:xfrm>
            <a:off x="794691" y="2571750"/>
            <a:ext cx="80114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Définition</a:t>
            </a:r>
            <a:r>
              <a:rPr lang="fr-FR" dirty="0"/>
              <a:t> :</a:t>
            </a:r>
          </a:p>
          <a:p>
            <a:endParaRPr lang="fr-FR" dirty="0"/>
          </a:p>
          <a:p>
            <a:r>
              <a:rPr lang="fr-FR" dirty="0"/>
              <a:t>  Antigènes présents chez moins de 1 à 2 % des donneurs (ex. : </a:t>
            </a:r>
            <a:r>
              <a:rPr lang="fr-FR" dirty="0" err="1"/>
              <a:t>Js</a:t>
            </a:r>
            <a:r>
              <a:rPr lang="fr-FR" baseline="30000" dirty="0" err="1"/>
              <a:t>a</a:t>
            </a:r>
            <a:r>
              <a:rPr lang="fr-FR" dirty="0"/>
              <a:t>, V, VS, etc.).</a:t>
            </a:r>
            <a:endParaRPr lang="fr-FR" sz="1200" dirty="0"/>
          </a:p>
          <a:p>
            <a:r>
              <a:rPr lang="fr-FR" dirty="0"/>
              <a:t>                    </a:t>
            </a:r>
          </a:p>
          <a:p>
            <a:r>
              <a:rPr lang="fr-FR" dirty="0"/>
              <a:t> dits aussi antigènes </a:t>
            </a:r>
            <a:r>
              <a:rPr lang="fr-FR" b="1" dirty="0"/>
              <a:t>« privés »</a:t>
            </a:r>
            <a:r>
              <a:rPr lang="fr-FR" dirty="0"/>
              <a:t> : car souvent restreints à certaines familles ou groupes ethniques</a:t>
            </a:r>
            <a:endParaRPr lang="fr-FR" sz="1200" dirty="0"/>
          </a:p>
          <a:p>
            <a:r>
              <a:rPr lang="fr-FR" dirty="0"/>
              <a:t> </a:t>
            </a:r>
            <a:endParaRPr lang="fr-FR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F23909-B1FC-4F4C-83F9-C03F3AAA086C}"/>
              </a:ext>
            </a:extLst>
          </p:cNvPr>
          <p:cNvSpPr/>
          <p:nvPr/>
        </p:nvSpPr>
        <p:spPr>
          <a:xfrm>
            <a:off x="885837" y="541706"/>
            <a:ext cx="68798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2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676836-B6A9-4E19-A562-67042C55E2CF}"/>
              </a:ext>
            </a:extLst>
          </p:cNvPr>
          <p:cNvSpPr/>
          <p:nvPr/>
        </p:nvSpPr>
        <p:spPr>
          <a:xfrm>
            <a:off x="1240333" y="101643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anticorps dirigés contre des antigènes privés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EBD426C-EE2B-44F2-BC4D-ED3AFB530F04}"/>
              </a:ext>
            </a:extLst>
          </p:cNvPr>
          <p:cNvSpPr/>
          <p:nvPr/>
        </p:nvSpPr>
        <p:spPr>
          <a:xfrm>
            <a:off x="705972" y="1549198"/>
            <a:ext cx="7893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>
                <a:solidFill>
                  <a:srgbClr val="00B0F0"/>
                </a:solidFill>
              </a:rPr>
              <a:t>RAI classique (en test indirect à l’</a:t>
            </a:r>
            <a:r>
              <a:rPr lang="fr-FR" b="1" dirty="0" err="1">
                <a:solidFill>
                  <a:srgbClr val="00B0F0"/>
                </a:solidFill>
              </a:rPr>
              <a:t>antiglobuline</a:t>
            </a:r>
            <a:r>
              <a:rPr lang="fr-FR" b="1" dirty="0">
                <a:solidFill>
                  <a:srgbClr val="00B0F0"/>
                </a:solidFill>
              </a:rPr>
              <a:t> : TIA)</a:t>
            </a:r>
            <a:r>
              <a:rPr lang="fr-FR" dirty="0">
                <a:solidFill>
                  <a:srgbClr val="00B0F0"/>
                </a:solidFill>
              </a:rPr>
              <a:t> :</a:t>
            </a:r>
          </a:p>
          <a:p>
            <a:pPr lvl="1"/>
            <a:r>
              <a:rPr lang="fr-FR" dirty="0"/>
              <a:t>Utilise des globules tests ne portant que les antigènes les plus fréquents.</a:t>
            </a:r>
          </a:p>
          <a:p>
            <a:pPr lvl="1"/>
            <a:r>
              <a:rPr lang="fr-FR" dirty="0"/>
              <a:t>Les cellules tests ne sont souvent pas typées pour les antigènes rares, </a:t>
            </a:r>
          </a:p>
          <a:p>
            <a:pPr lvl="1"/>
            <a:r>
              <a:rPr lang="fr-FR" dirty="0"/>
              <a:t>Conséquence : absence de réaction → résultat faussement négatif</a:t>
            </a:r>
          </a:p>
          <a:p>
            <a:pPr lvl="1"/>
            <a:endParaRPr lang="fr-FR" dirty="0"/>
          </a:p>
          <a:p>
            <a:pPr lvl="0"/>
            <a:r>
              <a:rPr lang="fr-FR" b="1" dirty="0">
                <a:solidFill>
                  <a:srgbClr val="00B0F0"/>
                </a:solidFill>
              </a:rPr>
              <a:t>Techniques enzymatiques ou sensibilisées (TIA-papaïne)</a:t>
            </a:r>
            <a:r>
              <a:rPr lang="fr-FR" dirty="0">
                <a:solidFill>
                  <a:srgbClr val="00B0F0"/>
                </a:solidFill>
              </a:rPr>
              <a:t> :</a:t>
            </a:r>
          </a:p>
          <a:p>
            <a:pPr lvl="1"/>
            <a:r>
              <a:rPr lang="fr-FR" dirty="0"/>
              <a:t>Peuvent parfois majorer la réactivité, mais restent inefficaces si le panel cellulaire ne comprend pas l’antigène cible</a:t>
            </a:r>
          </a:p>
          <a:p>
            <a:pPr lvl="1"/>
            <a:endParaRPr lang="fr-FR" dirty="0"/>
          </a:p>
          <a:p>
            <a:pPr lvl="0"/>
            <a:r>
              <a:rPr lang="fr-FR" b="1" dirty="0">
                <a:solidFill>
                  <a:srgbClr val="00B0F0"/>
                </a:solidFill>
              </a:rPr>
              <a:t>Épreuve de compatibilité croisée (EDC)</a:t>
            </a:r>
            <a:r>
              <a:rPr lang="fr-FR" dirty="0">
                <a:solidFill>
                  <a:srgbClr val="00B0F0"/>
                </a:solidFill>
              </a:rPr>
              <a:t> :</a:t>
            </a:r>
          </a:p>
          <a:p>
            <a:pPr lvl="1"/>
            <a:r>
              <a:rPr lang="fr-FR" dirty="0"/>
              <a:t>Parfois seule méthode permettant de détecter une incompatibilité réelle, en particulier si le sérum du patient est testé contre les hématies des CGR transfusés conservés.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8CE76-C7B6-4268-8B36-FA58428F0BF2}"/>
              </a:ext>
            </a:extLst>
          </p:cNvPr>
          <p:cNvSpPr/>
          <p:nvPr/>
        </p:nvSpPr>
        <p:spPr>
          <a:xfrm>
            <a:off x="885837" y="541706"/>
            <a:ext cx="687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001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1676836-B6A9-4E19-A562-67042C55E2CF}"/>
              </a:ext>
            </a:extLst>
          </p:cNvPr>
          <p:cNvSpPr/>
          <p:nvPr/>
        </p:nvSpPr>
        <p:spPr>
          <a:xfrm>
            <a:off x="1240333" y="1016434"/>
            <a:ext cx="57606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Les anticorps dirigés contre des antigènes privés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808CE76-C7B6-4268-8B36-FA58428F0BF2}"/>
              </a:ext>
            </a:extLst>
          </p:cNvPr>
          <p:cNvSpPr/>
          <p:nvPr/>
        </p:nvSpPr>
        <p:spPr>
          <a:xfrm>
            <a:off x="885837" y="541706"/>
            <a:ext cx="687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000" dirty="0">
              <a:solidFill>
                <a:srgbClr val="0070C0"/>
              </a:solidFill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361FF172-FC4C-43E5-94B9-557F474CD5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9" y="1769165"/>
            <a:ext cx="7903667" cy="27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9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9A0BA87-932E-45ED-A947-38072FF706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EB19F74-9474-46CB-A2E4-694D0906A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4678016"/>
            <a:ext cx="885836" cy="3329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808CE76-C7B6-4268-8B36-FA58428F0BF2}"/>
              </a:ext>
            </a:extLst>
          </p:cNvPr>
          <p:cNvSpPr/>
          <p:nvPr/>
        </p:nvSpPr>
        <p:spPr>
          <a:xfrm>
            <a:off x="885837" y="541706"/>
            <a:ext cx="6879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Limites des méthodes analytiques standards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7A5DC8-FEF6-436B-B2FA-C20E208EE68D}"/>
              </a:ext>
            </a:extLst>
          </p:cNvPr>
          <p:cNvSpPr/>
          <p:nvPr/>
        </p:nvSpPr>
        <p:spPr>
          <a:xfrm>
            <a:off x="1284956" y="1096641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Anticorps non détectés : </a:t>
            </a:r>
          </a:p>
          <a:p>
            <a:endParaRPr lang="fr-FR" sz="16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b) Les anticorps </a:t>
            </a:r>
            <a:r>
              <a:rPr lang="fr-F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</a:t>
            </a:r>
            <a:r>
              <a:rPr lang="fr-FR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faible concentration ou « évanescents »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BBD04E-660D-461B-A76C-1D6593FCD8A0}"/>
              </a:ext>
            </a:extLst>
          </p:cNvPr>
          <p:cNvSpPr/>
          <p:nvPr/>
        </p:nvSpPr>
        <p:spPr>
          <a:xfrm>
            <a:off x="407790" y="1927638"/>
            <a:ext cx="858740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Définition</a:t>
            </a:r>
            <a:r>
              <a:rPr lang="fr-FR" dirty="0"/>
              <a:t> :</a:t>
            </a:r>
          </a:p>
          <a:p>
            <a:endParaRPr 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Anticorps est dit </a:t>
            </a:r>
            <a:r>
              <a:rPr lang="fr-FR" altLang="fr-FR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évanescent</a:t>
            </a: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lorsqu’il </a:t>
            </a:r>
            <a:r>
              <a:rPr lang="fr-FR" altLang="fr-FR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disparaît du sérum au fil du temps</a:t>
            </a: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jusqu’à devenir indétectable </a:t>
            </a:r>
            <a:r>
              <a:rPr lang="fr-FR" altLang="fr-FR" dirty="0"/>
              <a:t> mais possible </a:t>
            </a:r>
            <a:r>
              <a:rPr lang="fr-FR" altLang="fr-FR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réactivation rapide si re-stimulation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b="1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Limites des RAI de routine</a:t>
            </a: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 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marL="2857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L’absence de dépistage systématique dans les semaines suivant chaque transfusion favorise la perte d’anticorps à détection transitoire</a:t>
            </a:r>
          </a:p>
          <a:p>
            <a:pPr lvl="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marL="285750" lvl="3" indent="-285750" eaLnBrk="0" fontAlgn="base" hangingPunct="0"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fr-FR" altLang="fr-FR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En laboratoire, les panels standards ne permettent pas d’identifier des anticorps à faible titre ou à réactivité intermittente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48446035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MCGRE">
      <a:dk1>
        <a:srgbClr val="666666"/>
      </a:dk1>
      <a:lt1>
        <a:srgbClr val="FFFFFF"/>
      </a:lt1>
      <a:dk2>
        <a:srgbClr val="11425D"/>
      </a:dk2>
      <a:lt2>
        <a:srgbClr val="FFFFFF"/>
      </a:lt2>
      <a:accent1>
        <a:srgbClr val="D21F2E"/>
      </a:accent1>
      <a:accent2>
        <a:srgbClr val="DF626D"/>
      </a:accent2>
      <a:accent3>
        <a:srgbClr val="E88E95"/>
      </a:accent3>
      <a:accent4>
        <a:srgbClr val="12435D"/>
      </a:accent4>
      <a:accent5>
        <a:srgbClr val="597C8E"/>
      </a:accent5>
      <a:accent6>
        <a:srgbClr val="87A0AE"/>
      </a:accent6>
      <a:hlink>
        <a:srgbClr val="D21F2E"/>
      </a:hlink>
      <a:folHlink>
        <a:srgbClr val="E88E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E-presentation type - Version finale" id="{BBB4B3CF-7985-EF47-AD36-DDC790DB160F}" vid="{9B7972FA-A78E-1D4F-BA8B-7CBBBA1F75D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Geometric</Template>
  <TotalTime>2558</TotalTime>
  <Words>1163</Words>
  <Application>Microsoft Office PowerPoint</Application>
  <PresentationFormat>Affichage à l'écran (16:9)</PresentationFormat>
  <Paragraphs>167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Wingdings</vt:lpstr>
      <vt:lpstr>Arial</vt:lpstr>
      <vt:lpstr>IBM Plex Sans</vt:lpstr>
      <vt:lpstr>Courier New</vt:lpstr>
      <vt:lpstr>Geometric</vt:lpstr>
      <vt:lpstr>20e Journée de la filière  FilRougE-MCGRE </vt:lpstr>
      <vt:lpstr>Hémolyse post-transfusionnelle retardée/ DHTR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Surveillance post transfusionnelle des patients à haut risque DHTR -  Nouveau MOP</vt:lpstr>
      <vt:lpstr>Surveillance post transfusionnelle des patients à haut risque DHTR -  Nouveau MOP</vt:lpstr>
      <vt:lpstr>Surveillance post transfusionnelle des patients à haut risque DHTR -  Nouveau MOP</vt:lpstr>
      <vt:lpstr>Surveillance post transfusionnelle des patients à haut risque DHTR -  Nouveau MOP</vt:lpstr>
      <vt:lpstr>Surveillance post transfusionnelle des patients à haut risque DHTR -  Nouveau MOP</vt:lpstr>
      <vt:lpstr>Surveillance post transfusionnelle des patients à haut risque DHTR -  Nouveau MOP</vt:lpstr>
      <vt:lpstr>MERCI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Laura Pfff</dc:creator>
  <cp:lastModifiedBy>GUENEGOU Lucile</cp:lastModifiedBy>
  <cp:revision>42</cp:revision>
  <dcterms:created xsi:type="dcterms:W3CDTF">2023-05-05T12:18:50Z</dcterms:created>
  <dcterms:modified xsi:type="dcterms:W3CDTF">2025-06-27T09:15:26Z</dcterms:modified>
</cp:coreProperties>
</file>