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31" r:id="rId2"/>
    <p:sldId id="282" r:id="rId3"/>
    <p:sldId id="284" r:id="rId4"/>
    <p:sldId id="286" r:id="rId5"/>
    <p:sldId id="323" r:id="rId6"/>
    <p:sldId id="289" r:id="rId7"/>
    <p:sldId id="324" r:id="rId8"/>
    <p:sldId id="327" r:id="rId9"/>
    <p:sldId id="329" r:id="rId10"/>
    <p:sldId id="291" r:id="rId11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T EMMANUELLE (emmanuelle.bernit)" initials="BE(" lastIdx="4" clrIdx="0">
    <p:extLst>
      <p:ext uri="{19B8F6BF-5375-455C-9EA6-DF929625EA0E}">
        <p15:presenceInfo xmlns:p15="http://schemas.microsoft.com/office/powerpoint/2012/main" userId="S-1-5-21-3964246845-2026005937-1273398657-25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47" autoAdjust="0"/>
  </p:normalViewPr>
  <p:slideViewPr>
    <p:cSldViewPr snapToGrid="0">
      <p:cViewPr varScale="1">
        <p:scale>
          <a:sx n="45" d="100"/>
          <a:sy n="45" d="100"/>
        </p:scale>
        <p:origin x="169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AE122-0AE2-46BC-8206-C37F0C466AF0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CE1ECA5D-3E1B-4EEE-996F-24B222A52CAA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GR </a:t>
          </a:r>
          <a:r>
            <a:rPr lang="fr-FR" dirty="0" err="1"/>
            <a:t>learn</a:t>
          </a:r>
          <a:endParaRPr lang="fr-FR" dirty="0"/>
        </a:p>
      </dgm:t>
    </dgm:pt>
    <dgm:pt modelId="{A7D4EA79-8672-463F-B57B-89E5E8F403DD}" type="parTrans" cxnId="{1AFADD0B-D323-4318-8E8D-7E247D65F26D}">
      <dgm:prSet/>
      <dgm:spPr/>
      <dgm:t>
        <a:bodyPr/>
        <a:lstStyle/>
        <a:p>
          <a:endParaRPr lang="fr-FR"/>
        </a:p>
      </dgm:t>
    </dgm:pt>
    <dgm:pt modelId="{3EC6C890-32DB-420D-91A4-26C65E6E96FE}" type="sibTrans" cxnId="{1AFADD0B-D323-4318-8E8D-7E247D65F26D}">
      <dgm:prSet/>
      <dgm:spPr/>
      <dgm:t>
        <a:bodyPr/>
        <a:lstStyle/>
        <a:p>
          <a:endParaRPr lang="fr-FR"/>
        </a:p>
      </dgm:t>
    </dgm:pt>
    <dgm:pt modelId="{57F2A752-6441-402F-B3E7-AB22D1866B29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u="sng" dirty="0"/>
            <a:t>Socle commun</a:t>
          </a:r>
        </a:p>
      </dgm:t>
    </dgm:pt>
    <dgm:pt modelId="{EA3D12E1-8968-4C59-A956-FA79D66A3DFF}" type="parTrans" cxnId="{F0E82605-BB19-4D12-BBD5-3C6684D6C8C0}">
      <dgm:prSet/>
      <dgm:spPr/>
      <dgm:t>
        <a:bodyPr/>
        <a:lstStyle/>
        <a:p>
          <a:endParaRPr lang="fr-FR"/>
        </a:p>
      </dgm:t>
    </dgm:pt>
    <dgm:pt modelId="{0ACDD429-0091-4B07-8827-EC8AA5358017}" type="sibTrans" cxnId="{F0E82605-BB19-4D12-BBD5-3C6684D6C8C0}">
      <dgm:prSet/>
      <dgm:spPr/>
      <dgm:t>
        <a:bodyPr/>
        <a:lstStyle/>
        <a:p>
          <a:endParaRPr lang="fr-FR"/>
        </a:p>
      </dgm:t>
    </dgm:pt>
    <dgm:pt modelId="{9E68AA35-D47F-46DE-82C3-CDDF062F9715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dirty="0">
              <a:solidFill>
                <a:schemeClr val="bg1">
                  <a:lumMod val="85000"/>
                </a:schemeClr>
              </a:solidFill>
            </a:rPr>
            <a:t>Cas cliniques</a:t>
          </a:r>
        </a:p>
      </dgm:t>
    </dgm:pt>
    <dgm:pt modelId="{F11D23AB-5E34-4534-B7DB-3EBF3227EA5A}" type="parTrans" cxnId="{6EFED77E-065D-46BB-9640-5D8BFDF7EF7A}">
      <dgm:prSet/>
      <dgm:spPr/>
      <dgm:t>
        <a:bodyPr/>
        <a:lstStyle/>
        <a:p>
          <a:endParaRPr lang="fr-FR"/>
        </a:p>
      </dgm:t>
    </dgm:pt>
    <dgm:pt modelId="{C4DA7205-8C29-4568-8D60-7A66243F6891}" type="sibTrans" cxnId="{6EFED77E-065D-46BB-9640-5D8BFDF7EF7A}">
      <dgm:prSet/>
      <dgm:spPr/>
      <dgm:t>
        <a:bodyPr/>
        <a:lstStyle/>
        <a:p>
          <a:endParaRPr lang="fr-FR"/>
        </a:p>
      </dgm:t>
    </dgm:pt>
    <dgm:pt modelId="{BEDDD4C0-CC11-4A71-8E68-08328ADD6748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u="sng" dirty="0"/>
            <a:t>Capsules</a:t>
          </a:r>
          <a:r>
            <a:rPr lang="fr-FR" u="sng" dirty="0"/>
            <a:t> </a:t>
          </a:r>
        </a:p>
      </dgm:t>
    </dgm:pt>
    <dgm:pt modelId="{F0282667-C572-4116-A5F2-65532B48B16A}" type="parTrans" cxnId="{53CD8F1E-246B-45AC-855B-C6927AB1EACC}">
      <dgm:prSet/>
      <dgm:spPr/>
      <dgm:t>
        <a:bodyPr/>
        <a:lstStyle/>
        <a:p>
          <a:endParaRPr lang="fr-FR"/>
        </a:p>
      </dgm:t>
    </dgm:pt>
    <dgm:pt modelId="{8B259D15-ADF8-4A7B-8A7B-AA6B5B2F9A2D}" type="sibTrans" cxnId="{53CD8F1E-246B-45AC-855B-C6927AB1EACC}">
      <dgm:prSet/>
      <dgm:spPr/>
      <dgm:t>
        <a:bodyPr/>
        <a:lstStyle/>
        <a:p>
          <a:endParaRPr lang="fr-FR"/>
        </a:p>
      </dgm:t>
    </dgm:pt>
    <dgm:pt modelId="{534652C5-9F12-41C4-ABA6-2780C0CCFB41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u="sng" dirty="0"/>
            <a:t> Fiches</a:t>
          </a:r>
        </a:p>
      </dgm:t>
    </dgm:pt>
    <dgm:pt modelId="{29A3033A-5AAD-4C16-86EC-90FBFC746224}" type="parTrans" cxnId="{9F5866A0-051A-45D8-8AD0-A20B1C19F655}">
      <dgm:prSet/>
      <dgm:spPr/>
      <dgm:t>
        <a:bodyPr/>
        <a:lstStyle/>
        <a:p>
          <a:endParaRPr lang="fr-FR"/>
        </a:p>
      </dgm:t>
    </dgm:pt>
    <dgm:pt modelId="{CF4313B3-AEE6-4AC0-A0CA-153171509B9B}" type="sibTrans" cxnId="{9F5866A0-051A-45D8-8AD0-A20B1C19F655}">
      <dgm:prSet/>
      <dgm:spPr/>
      <dgm:t>
        <a:bodyPr/>
        <a:lstStyle/>
        <a:p>
          <a:endParaRPr lang="fr-FR"/>
        </a:p>
      </dgm:t>
    </dgm:pt>
    <dgm:pt modelId="{78121EEC-6E96-4212-9A86-C6E1B6702C20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>
                  <a:lumMod val="85000"/>
                </a:schemeClr>
              </a:solidFill>
            </a:rPr>
            <a:t>Annuaires régionaux</a:t>
          </a:r>
        </a:p>
      </dgm:t>
    </dgm:pt>
    <dgm:pt modelId="{4C32D20F-4458-41ED-B264-6B5A81D65787}" type="parTrans" cxnId="{1658485D-EA3E-40C1-85A6-6118E66BA082}">
      <dgm:prSet/>
      <dgm:spPr/>
      <dgm:t>
        <a:bodyPr/>
        <a:lstStyle/>
        <a:p>
          <a:endParaRPr lang="fr-FR"/>
        </a:p>
      </dgm:t>
    </dgm:pt>
    <dgm:pt modelId="{9D34FBBE-238B-47B0-B9B1-3119E8C40FCF}" type="sibTrans" cxnId="{1658485D-EA3E-40C1-85A6-6118E66BA082}">
      <dgm:prSet/>
      <dgm:spPr/>
      <dgm:t>
        <a:bodyPr/>
        <a:lstStyle/>
        <a:p>
          <a:endParaRPr lang="fr-FR"/>
        </a:p>
      </dgm:t>
    </dgm:pt>
    <dgm:pt modelId="{0D5964E7-1A6C-4F00-B662-2EEB36A3B350}">
      <dgm:prSet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>
                  <a:lumMod val="85000"/>
                </a:schemeClr>
              </a:solidFill>
            </a:rPr>
            <a:t>Liens internet </a:t>
          </a:r>
        </a:p>
      </dgm:t>
    </dgm:pt>
    <dgm:pt modelId="{09E2D7D1-6D06-498B-BDA7-D2BD5066C61E}" type="parTrans" cxnId="{465CDC23-3164-4473-A3C1-0A5E3F19E333}">
      <dgm:prSet/>
      <dgm:spPr/>
      <dgm:t>
        <a:bodyPr/>
        <a:lstStyle/>
        <a:p>
          <a:endParaRPr lang="fr-FR"/>
        </a:p>
      </dgm:t>
    </dgm:pt>
    <dgm:pt modelId="{B2C779B7-AC86-4812-8FA6-B4A1C4F02E58}" type="sibTrans" cxnId="{465CDC23-3164-4473-A3C1-0A5E3F19E333}">
      <dgm:prSet/>
      <dgm:spPr/>
      <dgm:t>
        <a:bodyPr/>
        <a:lstStyle/>
        <a:p>
          <a:endParaRPr lang="fr-FR"/>
        </a:p>
      </dgm:t>
    </dgm:pt>
    <dgm:pt modelId="{5F9E0C77-990A-4A5D-90F0-0BFDB6900321}" type="pres">
      <dgm:prSet presAssocID="{67EAE122-0AE2-46BC-8206-C37F0C466A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8EFD03-213A-4562-9E7F-5FF7CC09C3C1}" type="pres">
      <dgm:prSet presAssocID="{CE1ECA5D-3E1B-4EEE-996F-24B222A52CAA}" presName="centerShape" presStyleLbl="node0" presStyleIdx="0" presStyleCnt="1"/>
      <dgm:spPr/>
    </dgm:pt>
    <dgm:pt modelId="{367C9FFA-597B-4682-A122-00B8B0A03084}" type="pres">
      <dgm:prSet presAssocID="{57F2A752-6441-402F-B3E7-AB22D1866B29}" presName="node" presStyleLbl="node1" presStyleIdx="0" presStyleCnt="6">
        <dgm:presLayoutVars>
          <dgm:bulletEnabled val="1"/>
        </dgm:presLayoutVars>
      </dgm:prSet>
      <dgm:spPr/>
    </dgm:pt>
    <dgm:pt modelId="{A1CA9A88-132E-46C8-926E-AE68526CB9E7}" type="pres">
      <dgm:prSet presAssocID="{57F2A752-6441-402F-B3E7-AB22D1866B29}" presName="dummy" presStyleCnt="0"/>
      <dgm:spPr/>
    </dgm:pt>
    <dgm:pt modelId="{03DB07A6-CB22-450C-8E1F-D7D9BDAEE838}" type="pres">
      <dgm:prSet presAssocID="{0ACDD429-0091-4B07-8827-EC8AA5358017}" presName="sibTrans" presStyleLbl="sibTrans2D1" presStyleIdx="0" presStyleCnt="6"/>
      <dgm:spPr/>
    </dgm:pt>
    <dgm:pt modelId="{5ECEF63E-9C80-4AD9-9558-1A0E6E850D22}" type="pres">
      <dgm:prSet presAssocID="{9E68AA35-D47F-46DE-82C3-CDDF062F9715}" presName="node" presStyleLbl="node1" presStyleIdx="1" presStyleCnt="6">
        <dgm:presLayoutVars>
          <dgm:bulletEnabled val="1"/>
        </dgm:presLayoutVars>
      </dgm:prSet>
      <dgm:spPr/>
    </dgm:pt>
    <dgm:pt modelId="{5051F02F-1569-4B72-A989-359A26353EC7}" type="pres">
      <dgm:prSet presAssocID="{9E68AA35-D47F-46DE-82C3-CDDF062F9715}" presName="dummy" presStyleCnt="0"/>
      <dgm:spPr/>
    </dgm:pt>
    <dgm:pt modelId="{B9D5FA91-1EE8-4DD5-B38A-97BFDB6797FB}" type="pres">
      <dgm:prSet presAssocID="{C4DA7205-8C29-4568-8D60-7A66243F6891}" presName="sibTrans" presStyleLbl="sibTrans2D1" presStyleIdx="1" presStyleCnt="6"/>
      <dgm:spPr/>
    </dgm:pt>
    <dgm:pt modelId="{D851B518-0E99-4A71-AE85-7ED8FBA1CBEF}" type="pres">
      <dgm:prSet presAssocID="{BEDDD4C0-CC11-4A71-8E68-08328ADD6748}" presName="node" presStyleLbl="node1" presStyleIdx="2" presStyleCnt="6">
        <dgm:presLayoutVars>
          <dgm:bulletEnabled val="1"/>
        </dgm:presLayoutVars>
      </dgm:prSet>
      <dgm:spPr/>
    </dgm:pt>
    <dgm:pt modelId="{8A6BEA5D-CD7C-43B8-920D-483F764DDDBF}" type="pres">
      <dgm:prSet presAssocID="{BEDDD4C0-CC11-4A71-8E68-08328ADD6748}" presName="dummy" presStyleCnt="0"/>
      <dgm:spPr/>
    </dgm:pt>
    <dgm:pt modelId="{329FA8D3-7596-432E-A62E-01D5F9557C92}" type="pres">
      <dgm:prSet presAssocID="{8B259D15-ADF8-4A7B-8A7B-AA6B5B2F9A2D}" presName="sibTrans" presStyleLbl="sibTrans2D1" presStyleIdx="2" presStyleCnt="6"/>
      <dgm:spPr/>
    </dgm:pt>
    <dgm:pt modelId="{EF4D35FA-D5DA-4DE6-B695-20A1D34A35D7}" type="pres">
      <dgm:prSet presAssocID="{534652C5-9F12-41C4-ABA6-2780C0CCFB41}" presName="node" presStyleLbl="node1" presStyleIdx="3" presStyleCnt="6">
        <dgm:presLayoutVars>
          <dgm:bulletEnabled val="1"/>
        </dgm:presLayoutVars>
      </dgm:prSet>
      <dgm:spPr/>
    </dgm:pt>
    <dgm:pt modelId="{38983DCA-BF1F-4AC0-A4E1-E6E70560FE68}" type="pres">
      <dgm:prSet presAssocID="{534652C5-9F12-41C4-ABA6-2780C0CCFB41}" presName="dummy" presStyleCnt="0"/>
      <dgm:spPr/>
    </dgm:pt>
    <dgm:pt modelId="{631A2903-9B99-4D5D-84C3-DBA08AE7D1DA}" type="pres">
      <dgm:prSet presAssocID="{CF4313B3-AEE6-4AC0-A0CA-153171509B9B}" presName="sibTrans" presStyleLbl="sibTrans2D1" presStyleIdx="3" presStyleCnt="6"/>
      <dgm:spPr/>
    </dgm:pt>
    <dgm:pt modelId="{34279947-1F00-463C-852E-262F89BB36FE}" type="pres">
      <dgm:prSet presAssocID="{78121EEC-6E96-4212-9A86-C6E1B6702C20}" presName="node" presStyleLbl="node1" presStyleIdx="4" presStyleCnt="6">
        <dgm:presLayoutVars>
          <dgm:bulletEnabled val="1"/>
        </dgm:presLayoutVars>
      </dgm:prSet>
      <dgm:spPr/>
    </dgm:pt>
    <dgm:pt modelId="{1819DF8A-E5B3-4357-9D2F-898A2C5F9493}" type="pres">
      <dgm:prSet presAssocID="{78121EEC-6E96-4212-9A86-C6E1B6702C20}" presName="dummy" presStyleCnt="0"/>
      <dgm:spPr/>
    </dgm:pt>
    <dgm:pt modelId="{8E31142A-01A7-4B75-B68E-E63D40153AC7}" type="pres">
      <dgm:prSet presAssocID="{9D34FBBE-238B-47B0-B9B1-3119E8C40FCF}" presName="sibTrans" presStyleLbl="sibTrans2D1" presStyleIdx="4" presStyleCnt="6"/>
      <dgm:spPr/>
    </dgm:pt>
    <dgm:pt modelId="{6DD40D05-9E3E-4F91-A1AD-FE8477349FF1}" type="pres">
      <dgm:prSet presAssocID="{0D5964E7-1A6C-4F00-B662-2EEB36A3B350}" presName="node" presStyleLbl="node1" presStyleIdx="5" presStyleCnt="6">
        <dgm:presLayoutVars>
          <dgm:bulletEnabled val="1"/>
        </dgm:presLayoutVars>
      </dgm:prSet>
      <dgm:spPr/>
    </dgm:pt>
    <dgm:pt modelId="{FFF18FF2-8686-47DB-B072-427EB43A38D0}" type="pres">
      <dgm:prSet presAssocID="{0D5964E7-1A6C-4F00-B662-2EEB36A3B350}" presName="dummy" presStyleCnt="0"/>
      <dgm:spPr/>
    </dgm:pt>
    <dgm:pt modelId="{C8F27B59-3F5A-496A-9AAE-9320FA8B7554}" type="pres">
      <dgm:prSet presAssocID="{B2C779B7-AC86-4812-8FA6-B4A1C4F02E58}" presName="sibTrans" presStyleLbl="sibTrans2D1" presStyleIdx="5" presStyleCnt="6"/>
      <dgm:spPr/>
    </dgm:pt>
  </dgm:ptLst>
  <dgm:cxnLst>
    <dgm:cxn modelId="{F0E82605-BB19-4D12-BBD5-3C6684D6C8C0}" srcId="{CE1ECA5D-3E1B-4EEE-996F-24B222A52CAA}" destId="{57F2A752-6441-402F-B3E7-AB22D1866B29}" srcOrd="0" destOrd="0" parTransId="{EA3D12E1-8968-4C59-A956-FA79D66A3DFF}" sibTransId="{0ACDD429-0091-4B07-8827-EC8AA5358017}"/>
    <dgm:cxn modelId="{1AFADD0B-D323-4318-8E8D-7E247D65F26D}" srcId="{67EAE122-0AE2-46BC-8206-C37F0C466AF0}" destId="{CE1ECA5D-3E1B-4EEE-996F-24B222A52CAA}" srcOrd="0" destOrd="0" parTransId="{A7D4EA79-8672-463F-B57B-89E5E8F403DD}" sibTransId="{3EC6C890-32DB-420D-91A4-26C65E6E96FE}"/>
    <dgm:cxn modelId="{2CA2140E-10A1-4CDA-A05B-1D93EC26A0C2}" type="presOf" srcId="{B2C779B7-AC86-4812-8FA6-B4A1C4F02E58}" destId="{C8F27B59-3F5A-496A-9AAE-9320FA8B7554}" srcOrd="0" destOrd="0" presId="urn:microsoft.com/office/officeart/2005/8/layout/radial6"/>
    <dgm:cxn modelId="{915C2C10-09DB-407C-8444-68521D0B6657}" type="presOf" srcId="{8B259D15-ADF8-4A7B-8A7B-AA6B5B2F9A2D}" destId="{329FA8D3-7596-432E-A62E-01D5F9557C92}" srcOrd="0" destOrd="0" presId="urn:microsoft.com/office/officeart/2005/8/layout/radial6"/>
    <dgm:cxn modelId="{C183D015-6BB0-4BE9-AC03-C68BCD888C29}" type="presOf" srcId="{57F2A752-6441-402F-B3E7-AB22D1866B29}" destId="{367C9FFA-597B-4682-A122-00B8B0A03084}" srcOrd="0" destOrd="0" presId="urn:microsoft.com/office/officeart/2005/8/layout/radial6"/>
    <dgm:cxn modelId="{53CD8F1E-246B-45AC-855B-C6927AB1EACC}" srcId="{CE1ECA5D-3E1B-4EEE-996F-24B222A52CAA}" destId="{BEDDD4C0-CC11-4A71-8E68-08328ADD6748}" srcOrd="2" destOrd="0" parTransId="{F0282667-C572-4116-A5F2-65532B48B16A}" sibTransId="{8B259D15-ADF8-4A7B-8A7B-AA6B5B2F9A2D}"/>
    <dgm:cxn modelId="{465CDC23-3164-4473-A3C1-0A5E3F19E333}" srcId="{CE1ECA5D-3E1B-4EEE-996F-24B222A52CAA}" destId="{0D5964E7-1A6C-4F00-B662-2EEB36A3B350}" srcOrd="5" destOrd="0" parTransId="{09E2D7D1-6D06-498B-BDA7-D2BD5066C61E}" sibTransId="{B2C779B7-AC86-4812-8FA6-B4A1C4F02E58}"/>
    <dgm:cxn modelId="{0B762526-6943-4BE9-A00B-7EC59E7D4612}" type="presOf" srcId="{534652C5-9F12-41C4-ABA6-2780C0CCFB41}" destId="{EF4D35FA-D5DA-4DE6-B695-20A1D34A35D7}" srcOrd="0" destOrd="0" presId="urn:microsoft.com/office/officeart/2005/8/layout/radial6"/>
    <dgm:cxn modelId="{1658485D-EA3E-40C1-85A6-6118E66BA082}" srcId="{CE1ECA5D-3E1B-4EEE-996F-24B222A52CAA}" destId="{78121EEC-6E96-4212-9A86-C6E1B6702C20}" srcOrd="4" destOrd="0" parTransId="{4C32D20F-4458-41ED-B264-6B5A81D65787}" sibTransId="{9D34FBBE-238B-47B0-B9B1-3119E8C40FCF}"/>
    <dgm:cxn modelId="{EDFE5264-C0EE-4C55-BC5E-5EBB55C81238}" type="presOf" srcId="{78121EEC-6E96-4212-9A86-C6E1B6702C20}" destId="{34279947-1F00-463C-852E-262F89BB36FE}" srcOrd="0" destOrd="0" presId="urn:microsoft.com/office/officeart/2005/8/layout/radial6"/>
    <dgm:cxn modelId="{6C41F667-0C55-4B33-A0BF-29B5BF96DEF3}" type="presOf" srcId="{CE1ECA5D-3E1B-4EEE-996F-24B222A52CAA}" destId="{6A8EFD03-213A-4562-9E7F-5FF7CC09C3C1}" srcOrd="0" destOrd="0" presId="urn:microsoft.com/office/officeart/2005/8/layout/radial6"/>
    <dgm:cxn modelId="{9326CA71-5F3D-48E3-A738-463BB2BA5536}" type="presOf" srcId="{0ACDD429-0091-4B07-8827-EC8AA5358017}" destId="{03DB07A6-CB22-450C-8E1F-D7D9BDAEE838}" srcOrd="0" destOrd="0" presId="urn:microsoft.com/office/officeart/2005/8/layout/radial6"/>
    <dgm:cxn modelId="{E9CE2F56-DFE7-4B5C-A303-8058881A9A11}" type="presOf" srcId="{CF4313B3-AEE6-4AC0-A0CA-153171509B9B}" destId="{631A2903-9B99-4D5D-84C3-DBA08AE7D1DA}" srcOrd="0" destOrd="0" presId="urn:microsoft.com/office/officeart/2005/8/layout/radial6"/>
    <dgm:cxn modelId="{6EFED77E-065D-46BB-9640-5D8BFDF7EF7A}" srcId="{CE1ECA5D-3E1B-4EEE-996F-24B222A52CAA}" destId="{9E68AA35-D47F-46DE-82C3-CDDF062F9715}" srcOrd="1" destOrd="0" parTransId="{F11D23AB-5E34-4534-B7DB-3EBF3227EA5A}" sibTransId="{C4DA7205-8C29-4568-8D60-7A66243F6891}"/>
    <dgm:cxn modelId="{9F5866A0-051A-45D8-8AD0-A20B1C19F655}" srcId="{CE1ECA5D-3E1B-4EEE-996F-24B222A52CAA}" destId="{534652C5-9F12-41C4-ABA6-2780C0CCFB41}" srcOrd="3" destOrd="0" parTransId="{29A3033A-5AAD-4C16-86EC-90FBFC746224}" sibTransId="{CF4313B3-AEE6-4AC0-A0CA-153171509B9B}"/>
    <dgm:cxn modelId="{5F9DEFB0-4720-4BD2-BBA6-715B38073186}" type="presOf" srcId="{9E68AA35-D47F-46DE-82C3-CDDF062F9715}" destId="{5ECEF63E-9C80-4AD9-9558-1A0E6E850D22}" srcOrd="0" destOrd="0" presId="urn:microsoft.com/office/officeart/2005/8/layout/radial6"/>
    <dgm:cxn modelId="{A3E2C1CD-1434-4806-A1F8-7657EB34B740}" type="presOf" srcId="{C4DA7205-8C29-4568-8D60-7A66243F6891}" destId="{B9D5FA91-1EE8-4DD5-B38A-97BFDB6797FB}" srcOrd="0" destOrd="0" presId="urn:microsoft.com/office/officeart/2005/8/layout/radial6"/>
    <dgm:cxn modelId="{C1C390D2-320A-4F36-828C-12594001EB6E}" type="presOf" srcId="{67EAE122-0AE2-46BC-8206-C37F0C466AF0}" destId="{5F9E0C77-990A-4A5D-90F0-0BFDB6900321}" srcOrd="0" destOrd="0" presId="urn:microsoft.com/office/officeart/2005/8/layout/radial6"/>
    <dgm:cxn modelId="{AAD9FAE5-4FB2-4AA4-B819-D9809F315273}" type="presOf" srcId="{9D34FBBE-238B-47B0-B9B1-3119E8C40FCF}" destId="{8E31142A-01A7-4B75-B68E-E63D40153AC7}" srcOrd="0" destOrd="0" presId="urn:microsoft.com/office/officeart/2005/8/layout/radial6"/>
    <dgm:cxn modelId="{4E5A63E7-06CF-4D18-864D-2EF014DCB8F0}" type="presOf" srcId="{0D5964E7-1A6C-4F00-B662-2EEB36A3B350}" destId="{6DD40D05-9E3E-4F91-A1AD-FE8477349FF1}" srcOrd="0" destOrd="0" presId="urn:microsoft.com/office/officeart/2005/8/layout/radial6"/>
    <dgm:cxn modelId="{5B2FABEB-9D38-4F07-9102-C96B9DB30B30}" type="presOf" srcId="{BEDDD4C0-CC11-4A71-8E68-08328ADD6748}" destId="{D851B518-0E99-4A71-AE85-7ED8FBA1CBEF}" srcOrd="0" destOrd="0" presId="urn:microsoft.com/office/officeart/2005/8/layout/radial6"/>
    <dgm:cxn modelId="{D04DB9DD-1722-4034-ADF3-B0F14ADC667C}" type="presParOf" srcId="{5F9E0C77-990A-4A5D-90F0-0BFDB6900321}" destId="{6A8EFD03-213A-4562-9E7F-5FF7CC09C3C1}" srcOrd="0" destOrd="0" presId="urn:microsoft.com/office/officeart/2005/8/layout/radial6"/>
    <dgm:cxn modelId="{86AF2288-B759-4618-BB37-E130EEA987FB}" type="presParOf" srcId="{5F9E0C77-990A-4A5D-90F0-0BFDB6900321}" destId="{367C9FFA-597B-4682-A122-00B8B0A03084}" srcOrd="1" destOrd="0" presId="urn:microsoft.com/office/officeart/2005/8/layout/radial6"/>
    <dgm:cxn modelId="{C90C55ED-4D76-4DF2-9090-424BC86EC5E7}" type="presParOf" srcId="{5F9E0C77-990A-4A5D-90F0-0BFDB6900321}" destId="{A1CA9A88-132E-46C8-926E-AE68526CB9E7}" srcOrd="2" destOrd="0" presId="urn:microsoft.com/office/officeart/2005/8/layout/radial6"/>
    <dgm:cxn modelId="{6E39604F-A5F6-4478-952E-75D60A4BDD78}" type="presParOf" srcId="{5F9E0C77-990A-4A5D-90F0-0BFDB6900321}" destId="{03DB07A6-CB22-450C-8E1F-D7D9BDAEE838}" srcOrd="3" destOrd="0" presId="urn:microsoft.com/office/officeart/2005/8/layout/radial6"/>
    <dgm:cxn modelId="{2DDB910A-E4DD-4A45-B613-CBC676AD5380}" type="presParOf" srcId="{5F9E0C77-990A-4A5D-90F0-0BFDB6900321}" destId="{5ECEF63E-9C80-4AD9-9558-1A0E6E850D22}" srcOrd="4" destOrd="0" presId="urn:microsoft.com/office/officeart/2005/8/layout/radial6"/>
    <dgm:cxn modelId="{FE211860-3DAA-43B2-BCE0-7275D7167786}" type="presParOf" srcId="{5F9E0C77-990A-4A5D-90F0-0BFDB6900321}" destId="{5051F02F-1569-4B72-A989-359A26353EC7}" srcOrd="5" destOrd="0" presId="urn:microsoft.com/office/officeart/2005/8/layout/radial6"/>
    <dgm:cxn modelId="{9461797F-3C85-4841-88DA-A1FA8642C9EC}" type="presParOf" srcId="{5F9E0C77-990A-4A5D-90F0-0BFDB6900321}" destId="{B9D5FA91-1EE8-4DD5-B38A-97BFDB6797FB}" srcOrd="6" destOrd="0" presId="urn:microsoft.com/office/officeart/2005/8/layout/radial6"/>
    <dgm:cxn modelId="{0D619778-E7DC-4148-8BD2-7E3B88B4B6D7}" type="presParOf" srcId="{5F9E0C77-990A-4A5D-90F0-0BFDB6900321}" destId="{D851B518-0E99-4A71-AE85-7ED8FBA1CBEF}" srcOrd="7" destOrd="0" presId="urn:microsoft.com/office/officeart/2005/8/layout/radial6"/>
    <dgm:cxn modelId="{E57087F9-7DE2-478B-8092-30FA1C74CED0}" type="presParOf" srcId="{5F9E0C77-990A-4A5D-90F0-0BFDB6900321}" destId="{8A6BEA5D-CD7C-43B8-920D-483F764DDDBF}" srcOrd="8" destOrd="0" presId="urn:microsoft.com/office/officeart/2005/8/layout/radial6"/>
    <dgm:cxn modelId="{42F61240-0F19-47D5-93C5-796D09B5B74D}" type="presParOf" srcId="{5F9E0C77-990A-4A5D-90F0-0BFDB6900321}" destId="{329FA8D3-7596-432E-A62E-01D5F9557C92}" srcOrd="9" destOrd="0" presId="urn:microsoft.com/office/officeart/2005/8/layout/radial6"/>
    <dgm:cxn modelId="{79B39E24-549C-4886-A665-2FA3EFFF12D3}" type="presParOf" srcId="{5F9E0C77-990A-4A5D-90F0-0BFDB6900321}" destId="{EF4D35FA-D5DA-4DE6-B695-20A1D34A35D7}" srcOrd="10" destOrd="0" presId="urn:microsoft.com/office/officeart/2005/8/layout/radial6"/>
    <dgm:cxn modelId="{E72C8520-C2CC-4938-8232-D5CA4963370F}" type="presParOf" srcId="{5F9E0C77-990A-4A5D-90F0-0BFDB6900321}" destId="{38983DCA-BF1F-4AC0-A4E1-E6E70560FE68}" srcOrd="11" destOrd="0" presId="urn:microsoft.com/office/officeart/2005/8/layout/radial6"/>
    <dgm:cxn modelId="{E08F3C37-73DC-4D2F-BDDB-10DB13EF1810}" type="presParOf" srcId="{5F9E0C77-990A-4A5D-90F0-0BFDB6900321}" destId="{631A2903-9B99-4D5D-84C3-DBA08AE7D1DA}" srcOrd="12" destOrd="0" presId="urn:microsoft.com/office/officeart/2005/8/layout/radial6"/>
    <dgm:cxn modelId="{022A2701-548A-4A8E-A4C9-C90C18AF0174}" type="presParOf" srcId="{5F9E0C77-990A-4A5D-90F0-0BFDB6900321}" destId="{34279947-1F00-463C-852E-262F89BB36FE}" srcOrd="13" destOrd="0" presId="urn:microsoft.com/office/officeart/2005/8/layout/radial6"/>
    <dgm:cxn modelId="{69143D01-F9DB-4D02-AB4D-6A4621B514B8}" type="presParOf" srcId="{5F9E0C77-990A-4A5D-90F0-0BFDB6900321}" destId="{1819DF8A-E5B3-4357-9D2F-898A2C5F9493}" srcOrd="14" destOrd="0" presId="urn:microsoft.com/office/officeart/2005/8/layout/radial6"/>
    <dgm:cxn modelId="{7F080B79-04DE-4029-BE1E-12426AA9CF11}" type="presParOf" srcId="{5F9E0C77-990A-4A5D-90F0-0BFDB6900321}" destId="{8E31142A-01A7-4B75-B68E-E63D40153AC7}" srcOrd="15" destOrd="0" presId="urn:microsoft.com/office/officeart/2005/8/layout/radial6"/>
    <dgm:cxn modelId="{6F647F9E-5FE9-485F-A054-A3D2ECB94274}" type="presParOf" srcId="{5F9E0C77-990A-4A5D-90F0-0BFDB6900321}" destId="{6DD40D05-9E3E-4F91-A1AD-FE8477349FF1}" srcOrd="16" destOrd="0" presId="urn:microsoft.com/office/officeart/2005/8/layout/radial6"/>
    <dgm:cxn modelId="{C015AAF5-88AE-47AA-8882-2E4AFCB2B6E9}" type="presParOf" srcId="{5F9E0C77-990A-4A5D-90F0-0BFDB6900321}" destId="{FFF18FF2-8686-47DB-B072-427EB43A38D0}" srcOrd="17" destOrd="0" presId="urn:microsoft.com/office/officeart/2005/8/layout/radial6"/>
    <dgm:cxn modelId="{805DA834-8B62-4A3E-9CF5-E2819FC314E3}" type="presParOf" srcId="{5F9E0C77-990A-4A5D-90F0-0BFDB6900321}" destId="{C8F27B59-3F5A-496A-9AAE-9320FA8B755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27B59-3F5A-496A-9AAE-9320FA8B7554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1142A-01A7-4B75-B68E-E63D40153AC7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2903-9B99-4D5D-84C3-DBA08AE7D1DA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A8D3-7596-432E-A62E-01D5F9557C92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FA91-1EE8-4DD5-B38A-97BFDB6797FB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B07A6-CB22-450C-8E1F-D7D9BDAEE838}">
      <dsp:nvSpPr>
        <dsp:cNvPr id="0" name=""/>
        <dsp:cNvSpPr/>
      </dsp:nvSpPr>
      <dsp:spPr>
        <a:xfrm>
          <a:off x="2198210" y="582104"/>
          <a:ext cx="3970338" cy="3970338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EFD03-213A-4562-9E7F-5FF7CC09C3C1}">
      <dsp:nvSpPr>
        <dsp:cNvPr id="0" name=""/>
        <dsp:cNvSpPr/>
      </dsp:nvSpPr>
      <dsp:spPr>
        <a:xfrm>
          <a:off x="3291756" y="1675649"/>
          <a:ext cx="1783247" cy="178324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GR </a:t>
          </a:r>
          <a:r>
            <a:rPr lang="fr-FR" sz="4100" kern="1200" dirty="0" err="1"/>
            <a:t>learn</a:t>
          </a:r>
          <a:endParaRPr lang="fr-FR" sz="4100" kern="1200" dirty="0"/>
        </a:p>
      </dsp:txBody>
      <dsp:txXfrm>
        <a:off x="3552906" y="1936799"/>
        <a:ext cx="1260947" cy="1260947"/>
      </dsp:txXfrm>
    </dsp:sp>
    <dsp:sp modelId="{367C9FFA-597B-4682-A122-00B8B0A03084}">
      <dsp:nvSpPr>
        <dsp:cNvPr id="0" name=""/>
        <dsp:cNvSpPr/>
      </dsp:nvSpPr>
      <dsp:spPr>
        <a:xfrm>
          <a:off x="3559243" y="2905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Socle commun</a:t>
          </a:r>
        </a:p>
      </dsp:txBody>
      <dsp:txXfrm>
        <a:off x="3742048" y="185710"/>
        <a:ext cx="882663" cy="882663"/>
      </dsp:txXfrm>
    </dsp:sp>
    <dsp:sp modelId="{5ECEF63E-9C80-4AD9-9558-1A0E6E850D22}">
      <dsp:nvSpPr>
        <dsp:cNvPr id="0" name=""/>
        <dsp:cNvSpPr/>
      </dsp:nvSpPr>
      <dsp:spPr>
        <a:xfrm>
          <a:off x="5239533" y="973021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>
                  <a:lumMod val="85000"/>
                </a:schemeClr>
              </a:solidFill>
            </a:rPr>
            <a:t>Cas cliniques</a:t>
          </a:r>
        </a:p>
      </dsp:txBody>
      <dsp:txXfrm>
        <a:off x="5422338" y="1155826"/>
        <a:ext cx="882663" cy="882663"/>
      </dsp:txXfrm>
    </dsp:sp>
    <dsp:sp modelId="{D851B518-0E99-4A71-AE85-7ED8FBA1CBEF}">
      <dsp:nvSpPr>
        <dsp:cNvPr id="0" name=""/>
        <dsp:cNvSpPr/>
      </dsp:nvSpPr>
      <dsp:spPr>
        <a:xfrm>
          <a:off x="5239533" y="2913252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Capsules</a:t>
          </a:r>
          <a:r>
            <a:rPr lang="fr-FR" sz="1600" u="sng" kern="1200" dirty="0"/>
            <a:t> </a:t>
          </a:r>
        </a:p>
      </dsp:txBody>
      <dsp:txXfrm>
        <a:off x="5422338" y="3096057"/>
        <a:ext cx="882663" cy="882663"/>
      </dsp:txXfrm>
    </dsp:sp>
    <dsp:sp modelId="{EF4D35FA-D5DA-4DE6-B695-20A1D34A35D7}">
      <dsp:nvSpPr>
        <dsp:cNvPr id="0" name=""/>
        <dsp:cNvSpPr/>
      </dsp:nvSpPr>
      <dsp:spPr>
        <a:xfrm>
          <a:off x="3559243" y="3883368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 Fiches</a:t>
          </a:r>
        </a:p>
      </dsp:txBody>
      <dsp:txXfrm>
        <a:off x="3742048" y="4066173"/>
        <a:ext cx="882663" cy="882663"/>
      </dsp:txXfrm>
    </dsp:sp>
    <dsp:sp modelId="{34279947-1F00-463C-852E-262F89BB36FE}">
      <dsp:nvSpPr>
        <dsp:cNvPr id="0" name=""/>
        <dsp:cNvSpPr/>
      </dsp:nvSpPr>
      <dsp:spPr>
        <a:xfrm>
          <a:off x="1878953" y="2913252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>
                  <a:lumMod val="85000"/>
                </a:schemeClr>
              </a:solidFill>
            </a:rPr>
            <a:t>Annuaires régionaux</a:t>
          </a:r>
        </a:p>
      </dsp:txBody>
      <dsp:txXfrm>
        <a:off x="2061758" y="3096057"/>
        <a:ext cx="882663" cy="882663"/>
      </dsp:txXfrm>
    </dsp:sp>
    <dsp:sp modelId="{6DD40D05-9E3E-4F91-A1AD-FE8477349FF1}">
      <dsp:nvSpPr>
        <dsp:cNvPr id="0" name=""/>
        <dsp:cNvSpPr/>
      </dsp:nvSpPr>
      <dsp:spPr>
        <a:xfrm>
          <a:off x="1878953" y="973021"/>
          <a:ext cx="1248273" cy="12482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>
                  <a:lumMod val="85000"/>
                </a:schemeClr>
              </a:solidFill>
            </a:rPr>
            <a:t>Liens internet </a:t>
          </a:r>
        </a:p>
      </dsp:txBody>
      <dsp:txXfrm>
        <a:off x="2061758" y="1155826"/>
        <a:ext cx="882663" cy="88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41CDD-D79D-4148-A5E6-A5E858474B67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C209-E5B0-4789-88D2-B781EB934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5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1019A-F787-4473-A7CA-6E76761941A6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E796-A945-49A8-97D9-FCB317A7C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1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36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Tous les acteurs et actrices d’une médecine de</a:t>
            </a:r>
            <a:r>
              <a:rPr lang="fr-FR" baseline="0" dirty="0"/>
              <a:t> </a:t>
            </a:r>
            <a:r>
              <a:rPr lang="fr-FR" dirty="0"/>
              <a:t>proximité</a:t>
            </a:r>
          </a:p>
          <a:p>
            <a:endParaRPr lang="fr-FR" dirty="0"/>
          </a:p>
          <a:p>
            <a:r>
              <a:rPr lang="fr-FR" dirty="0"/>
              <a:t>Thèse DROM</a:t>
            </a:r>
            <a:r>
              <a:rPr lang="fr-FR" baseline="0" dirty="0"/>
              <a:t> 2023 </a:t>
            </a:r>
            <a:endParaRPr lang="fr-FR" dirty="0"/>
          </a:p>
          <a:p>
            <a:pPr lvl="1"/>
            <a:r>
              <a:rPr lang="fr-FR" b="1" dirty="0"/>
              <a:t>28% ne communiquent jamais avec leur centre de Référence </a:t>
            </a:r>
          </a:p>
          <a:p>
            <a:pPr lvl="1"/>
            <a:r>
              <a:rPr lang="fr-FR" b="1" dirty="0"/>
              <a:t>56% pensent ne pas avoir une place assez importante  dans la PEC </a:t>
            </a:r>
          </a:p>
          <a:p>
            <a:r>
              <a:rPr lang="fr-FR" dirty="0"/>
              <a:t>Questionnaire MG libéraux (80 réponses) </a:t>
            </a:r>
          </a:p>
          <a:p>
            <a:pPr lvl="1"/>
            <a:r>
              <a:rPr lang="fr-FR" dirty="0"/>
              <a:t>75% suivaient au moins 1 patient porteur d’une MGR dont 15% plus de 10 p</a:t>
            </a:r>
          </a:p>
          <a:p>
            <a:pPr lvl="1"/>
            <a:r>
              <a:rPr lang="fr-FR" dirty="0"/>
              <a:t>70% peu ou moyennement à l’aise (15% pas du tout à l’aise )</a:t>
            </a:r>
          </a:p>
          <a:p>
            <a:pPr lvl="1"/>
            <a:r>
              <a:rPr lang="fr-FR" dirty="0"/>
              <a:t>23% instaurent un suivi régulier en dehors de l’aigu (RO, vaccination, prévention, douleurs ..)</a:t>
            </a:r>
          </a:p>
          <a:p>
            <a:pPr lvl="2"/>
            <a:r>
              <a:rPr lang="fr-FR" dirty="0"/>
              <a:t>Les autres ne savent pas quel suivi faire (30%)</a:t>
            </a:r>
          </a:p>
          <a:p>
            <a:pPr lvl="2"/>
            <a:r>
              <a:rPr lang="fr-FR" dirty="0"/>
              <a:t>Et/ou pensent que le suivi est assuré dans le centre spécialisé (78%)</a:t>
            </a:r>
          </a:p>
          <a:p>
            <a:pPr lvl="1"/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5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 : </a:t>
            </a:r>
          </a:p>
          <a:p>
            <a:r>
              <a:rPr lang="fr-FR" dirty="0"/>
              <a:t>Socle commun : pour démarrer : acquisition ou rappel des notions de base suivi d’un quizz pour s’évaluer</a:t>
            </a:r>
          </a:p>
          <a:p>
            <a:r>
              <a:rPr lang="fr-FR" dirty="0"/>
              <a:t>41 Capsules 5</a:t>
            </a:r>
            <a:r>
              <a:rPr lang="fr-FR" baseline="0" dirty="0"/>
              <a:t> à 20 min dont 24 pour la </a:t>
            </a:r>
            <a:r>
              <a:rPr lang="fr-FR" baseline="0" dirty="0" err="1"/>
              <a:t>drepanocytose</a:t>
            </a:r>
            <a:r>
              <a:rPr lang="fr-FR" baseline="0" dirty="0"/>
              <a:t> </a:t>
            </a:r>
          </a:p>
          <a:p>
            <a:r>
              <a:rPr lang="fr-FR" baseline="0" dirty="0"/>
              <a:t>Fiches pratiques arbres décisionnels écrits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Démarrage MCGRE </a:t>
            </a:r>
            <a:r>
              <a:rPr lang="fr-FR" baseline="0" dirty="0"/>
              <a:t>avec auto financement associatif Lyon et Guadeloupe </a:t>
            </a:r>
          </a:p>
          <a:p>
            <a:r>
              <a:rPr lang="fr-FR" baseline="0" dirty="0"/>
              <a:t>Financements auprès de la FHF, de l’ARS Guadeloupe  ? </a:t>
            </a:r>
            <a:r>
              <a:rPr lang="fr-FR" baseline="0" dirty="0">
                <a:sym typeface="Wingdings" panose="05000000000000000000" pitchFamily="2" charset="2"/>
              </a:rPr>
              <a:t> </a:t>
            </a:r>
            <a:r>
              <a:rPr lang="fr-FR" baseline="0" dirty="0" err="1">
                <a:sym typeface="Wingdings" panose="05000000000000000000" pitchFamily="2" charset="2"/>
              </a:rPr>
              <a:t>echec</a:t>
            </a:r>
            <a:r>
              <a:rPr lang="fr-FR" baseline="0" dirty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72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733 inscrits au 31 mai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37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dirty="0"/>
              <a:t>Peu de sages-femmes</a:t>
            </a:r>
          </a:p>
          <a:p>
            <a:r>
              <a:rPr lang="fr-FR" dirty="0"/>
              <a:t>Pas assez de médecins généralistes  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0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>
                <a:solidFill>
                  <a:srgbClr val="C00000"/>
                </a:solidFill>
              </a:rPr>
              <a:t>Elargir le public </a:t>
            </a:r>
            <a:r>
              <a:rPr lang="fr-FR" sz="120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Se rapprocher de l’institut national de la e-santé/INES France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69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Annonce de la maladie drépanocytaire aux parents, programme vaccinal, certificats pour l’enfant, troubles anxio-dépressifs  : en cours </a:t>
            </a:r>
          </a:p>
          <a:p>
            <a:endParaRPr lang="fr-FR" dirty="0"/>
          </a:p>
          <a:p>
            <a:r>
              <a:rPr lang="fr-FR" dirty="0"/>
              <a:t>Créer du contenu par patients experts sur attentes et besoins du patient </a:t>
            </a:r>
            <a:r>
              <a:rPr lang="fr-FR" dirty="0" err="1"/>
              <a:t>drep</a:t>
            </a:r>
            <a:r>
              <a:rPr lang="fr-FR" dirty="0"/>
              <a:t>, </a:t>
            </a:r>
            <a:r>
              <a:rPr lang="fr-FR" dirty="0" err="1"/>
              <a:t>thal</a:t>
            </a:r>
            <a:r>
              <a:rPr lang="fr-FR" dirty="0"/>
              <a:t> …</a:t>
            </a:r>
          </a:p>
          <a:p>
            <a:r>
              <a:rPr lang="fr-FR" dirty="0"/>
              <a:t>Vieillir avec la </a:t>
            </a:r>
            <a:r>
              <a:rPr lang="fr-FR" dirty="0" err="1"/>
              <a:t>drep</a:t>
            </a:r>
            <a:r>
              <a:rPr lang="fr-FR" dirty="0"/>
              <a:t> </a:t>
            </a:r>
          </a:p>
          <a:p>
            <a:r>
              <a:rPr lang="fr-FR" dirty="0"/>
              <a:t>Activité physique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9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E796-A945-49A8-97D9-FCB317A7CD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505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55" y="6247902"/>
            <a:ext cx="938721" cy="553605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24150" y="331788"/>
            <a:ext cx="7112000" cy="962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5400" b="1" kern="1200" dirty="0" smtClean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1897062" y="2309379"/>
            <a:ext cx="8766175" cy="173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3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Thème : 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828800" y="4027051"/>
            <a:ext cx="8834437" cy="1847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62930" y="4388133"/>
            <a:ext cx="8766175" cy="173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3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Présenté(e) par : 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60" y="6181467"/>
            <a:ext cx="914977" cy="6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551500" y="1"/>
            <a:ext cx="11454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40333" y="3044392"/>
            <a:ext cx="8677200" cy="943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36133" y="3988200"/>
            <a:ext cx="6685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31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3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5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du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505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389313" y="331788"/>
            <a:ext cx="5865812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5400" b="1" kern="1200" dirty="0" smtClean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Titre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904876" y="1700213"/>
            <a:ext cx="10502034" cy="4266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Contenu de la section  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46" y="6124858"/>
            <a:ext cx="938721" cy="5536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34" y="6124858"/>
            <a:ext cx="910325" cy="6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image ou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505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389313" y="331788"/>
            <a:ext cx="5865812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5400" b="1" kern="1200" dirty="0" smtClean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Titre 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9" y="1679576"/>
            <a:ext cx="6105380" cy="40710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Contenu de la section 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2" hasCustomPrompt="1"/>
          </p:nvPr>
        </p:nvSpPr>
        <p:spPr>
          <a:xfrm>
            <a:off x="6780213" y="1679576"/>
            <a:ext cx="4589462" cy="4071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Insérer une image ou un graphique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82" y="6185931"/>
            <a:ext cx="938721" cy="5536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28" y="6185931"/>
            <a:ext cx="726818" cy="4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8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7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73EE2C-CBDF-4C93-84D0-88A38011538B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F2CB-8E3C-41F5-9B4F-A48641902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18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505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22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le.bernit@chu-guadeloupe.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1940333" y="895520"/>
            <a:ext cx="8677200" cy="177258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fr-FR" dirty="0"/>
              <a:t>20</a:t>
            </a:r>
            <a:r>
              <a:rPr lang="fr-FR" baseline="30000" dirty="0"/>
              <a:t>e</a:t>
            </a:r>
            <a:r>
              <a:rPr lang="fr-FR" dirty="0"/>
              <a:t> Journée de la filière </a:t>
            </a:r>
            <a:br>
              <a:rPr lang="fr-FR" dirty="0"/>
            </a:br>
            <a:r>
              <a:rPr lang="fr-FR" dirty="0" err="1"/>
              <a:t>FilRougE</a:t>
            </a:r>
            <a:r>
              <a:rPr lang="fr-FR" dirty="0"/>
              <a:t>-MCGRE</a:t>
            </a:r>
            <a:br>
              <a:rPr lang="fr-FR" dirty="0"/>
            </a:br>
            <a:endParaRPr sz="2133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913555" y="5544487"/>
            <a:ext cx="6685600" cy="6928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fr-FR" dirty="0"/>
              <a:t>27 juin 2025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37355"/>
            <a:ext cx="1181115" cy="443948"/>
          </a:xfrm>
          <a:prstGeom prst="rect">
            <a:avLst/>
          </a:prstGeom>
        </p:spPr>
      </p:pic>
      <p:sp>
        <p:nvSpPr>
          <p:cNvPr id="6" name="Google Shape;107;p21">
            <a:extLst>
              <a:ext uri="{FF2B5EF4-FFF2-40B4-BE49-F238E27FC236}">
                <a16:creationId xmlns:a16="http://schemas.microsoft.com/office/drawing/2014/main" id="{2AAFB2EA-D93E-4765-BC8A-816F807475CD}"/>
              </a:ext>
            </a:extLst>
          </p:cNvPr>
          <p:cNvSpPr txBox="1">
            <a:spLocks/>
          </p:cNvSpPr>
          <p:nvPr/>
        </p:nvSpPr>
        <p:spPr>
          <a:xfrm>
            <a:off x="1512711" y="2668105"/>
            <a:ext cx="9697156" cy="180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"/>
              <a:buNone/>
              <a:defRPr sz="20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fr-FR" sz="3200" dirty="0"/>
              <a:t>GR-</a:t>
            </a:r>
            <a:r>
              <a:rPr lang="fr-FR" sz="3200" dirty="0" err="1"/>
              <a:t>Learn</a:t>
            </a:r>
            <a:r>
              <a:rPr lang="fr-FR" sz="3200" dirty="0"/>
              <a:t> </a:t>
            </a:r>
          </a:p>
          <a:p>
            <a:r>
              <a:rPr lang="fr-FR" sz="3200" dirty="0"/>
              <a:t>Evaluation décembre 2023-juin 2025</a:t>
            </a:r>
          </a:p>
          <a:p>
            <a:r>
              <a:rPr lang="fr-FR" sz="3200" dirty="0"/>
              <a:t>Dr Emmanuelle </a:t>
            </a:r>
            <a:r>
              <a:rPr lang="fr-FR" sz="3200" dirty="0" err="1"/>
              <a:t>Bernit</a:t>
            </a:r>
            <a:endParaRPr lang="fr-FR" sz="3200" dirty="0"/>
          </a:p>
          <a:p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9" y="272224"/>
            <a:ext cx="2819494" cy="20419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779" y="4874084"/>
            <a:ext cx="1817510" cy="18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873" y="215496"/>
            <a:ext cx="11414760" cy="1325563"/>
          </a:xfrm>
        </p:spPr>
        <p:txBody>
          <a:bodyPr/>
          <a:lstStyle/>
          <a:p>
            <a:r>
              <a:rPr lang="fr-FR" dirty="0"/>
              <a:t>GR-</a:t>
            </a:r>
            <a:r>
              <a:rPr lang="fr-FR" dirty="0" err="1"/>
              <a:t>Learn</a:t>
            </a:r>
            <a:r>
              <a:rPr lang="fr-FR" dirty="0"/>
              <a:t> : Merci aux  soignantes impliquées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3723" y="2858897"/>
            <a:ext cx="2636158" cy="2607406"/>
          </a:xfrm>
        </p:spPr>
        <p:txBody>
          <a:bodyPr/>
          <a:lstStyle/>
          <a:p>
            <a:r>
              <a:rPr lang="fr-FR" dirty="0"/>
              <a:t>Guadeloupe</a:t>
            </a:r>
          </a:p>
          <a:p>
            <a:r>
              <a:rPr lang="fr-FR" dirty="0"/>
              <a:t>Lyon</a:t>
            </a:r>
          </a:p>
          <a:p>
            <a:r>
              <a:rPr lang="fr-FR" dirty="0"/>
              <a:t>Marseille </a:t>
            </a:r>
          </a:p>
          <a:p>
            <a:r>
              <a:rPr lang="fr-FR" dirty="0"/>
              <a:t>Martinique</a:t>
            </a:r>
          </a:p>
          <a:p>
            <a:r>
              <a:rPr lang="fr-FR" dirty="0"/>
              <a:t>Paris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02010" y="1761943"/>
            <a:ext cx="52261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Dr </a:t>
            </a:r>
            <a:r>
              <a:rPr lang="fr-FR" b="1" dirty="0" err="1"/>
              <a:t>Anais</a:t>
            </a:r>
            <a:r>
              <a:rPr lang="fr-FR" b="1" dirty="0"/>
              <a:t> </a:t>
            </a:r>
            <a:r>
              <a:rPr lang="fr-FR" b="1" dirty="0" err="1"/>
              <a:t>Bourgignon</a:t>
            </a:r>
            <a:r>
              <a:rPr lang="fr-FR" b="1" dirty="0"/>
              <a:t>, </a:t>
            </a:r>
            <a:r>
              <a:rPr lang="fr-FR" dirty="0"/>
              <a:t>Martinique</a:t>
            </a:r>
          </a:p>
          <a:p>
            <a:r>
              <a:rPr lang="fr-FR" b="1" dirty="0"/>
              <a:t>Dr Giovanna Cannas</a:t>
            </a:r>
            <a:r>
              <a:rPr lang="fr-FR" dirty="0"/>
              <a:t>, Lyon</a:t>
            </a:r>
          </a:p>
          <a:p>
            <a:r>
              <a:rPr lang="fr-FR" b="1" dirty="0"/>
              <a:t>Dr Alexia Dufresne</a:t>
            </a:r>
            <a:r>
              <a:rPr lang="fr-FR" dirty="0"/>
              <a:t>, Paris</a:t>
            </a:r>
          </a:p>
          <a:p>
            <a:r>
              <a:rPr lang="fr-FR" b="1" dirty="0"/>
              <a:t>Dr Alexandra Gauthier</a:t>
            </a:r>
            <a:r>
              <a:rPr lang="fr-FR" dirty="0"/>
              <a:t>, Lyon</a:t>
            </a:r>
          </a:p>
          <a:p>
            <a:r>
              <a:rPr lang="fr-FR" b="1" dirty="0"/>
              <a:t>Mme Justine </a:t>
            </a:r>
            <a:r>
              <a:rPr lang="fr-FR" b="1" dirty="0" err="1"/>
              <a:t>Guimbard</a:t>
            </a:r>
            <a:r>
              <a:rPr lang="fr-FR" dirty="0"/>
              <a:t>, IDE Guadeloupe</a:t>
            </a:r>
          </a:p>
          <a:p>
            <a:r>
              <a:rPr lang="fr-FR" b="1" dirty="0"/>
              <a:t>Mme Brigitte </a:t>
            </a:r>
            <a:r>
              <a:rPr lang="fr-FR" b="1" dirty="0" err="1"/>
              <a:t>Guyonnet</a:t>
            </a:r>
            <a:r>
              <a:rPr lang="fr-FR" dirty="0"/>
              <a:t>, IDE Guadeloupe</a:t>
            </a:r>
          </a:p>
          <a:p>
            <a:r>
              <a:rPr lang="fr-FR" b="1" dirty="0"/>
              <a:t>Dr Delphine </a:t>
            </a:r>
            <a:r>
              <a:rPr lang="fr-FR" b="1" dirty="0" err="1"/>
              <a:t>Hoegy</a:t>
            </a:r>
            <a:r>
              <a:rPr lang="fr-FR" dirty="0"/>
              <a:t>, pharmacien PHU, Lyon</a:t>
            </a:r>
          </a:p>
          <a:p>
            <a:r>
              <a:rPr lang="fr-FR" b="1" dirty="0"/>
              <a:t>Dr Estelle Jean</a:t>
            </a:r>
            <a:r>
              <a:rPr lang="fr-FR" dirty="0"/>
              <a:t>, Marseille</a:t>
            </a:r>
          </a:p>
          <a:p>
            <a:r>
              <a:rPr lang="fr-FR" b="1" dirty="0"/>
              <a:t>Dr Philippe Joly</a:t>
            </a:r>
            <a:r>
              <a:rPr lang="fr-FR" dirty="0"/>
              <a:t>, Lyon</a:t>
            </a:r>
          </a:p>
          <a:p>
            <a:r>
              <a:rPr lang="fr-FR" b="1" dirty="0"/>
              <a:t>Dr </a:t>
            </a:r>
            <a:r>
              <a:rPr lang="fr-FR" b="1" dirty="0" err="1"/>
              <a:t>Gylna</a:t>
            </a:r>
            <a:r>
              <a:rPr lang="fr-FR" b="1" dirty="0"/>
              <a:t> </a:t>
            </a:r>
            <a:r>
              <a:rPr lang="fr-FR" b="1" dirty="0" err="1"/>
              <a:t>Loko</a:t>
            </a:r>
            <a:r>
              <a:rPr lang="fr-FR" dirty="0"/>
              <a:t>, Martinique</a:t>
            </a:r>
          </a:p>
          <a:p>
            <a:r>
              <a:rPr lang="fr-FR" b="1" dirty="0"/>
              <a:t>Dr </a:t>
            </a:r>
            <a:r>
              <a:rPr lang="fr-FR" b="1" dirty="0" err="1"/>
              <a:t>Hanine</a:t>
            </a:r>
            <a:r>
              <a:rPr lang="fr-FR" b="1" dirty="0"/>
              <a:t> Mansour</a:t>
            </a:r>
            <a:r>
              <a:rPr lang="fr-FR" dirty="0"/>
              <a:t>, Martinique</a:t>
            </a:r>
          </a:p>
          <a:p>
            <a:r>
              <a:rPr lang="fr-FR" dirty="0"/>
              <a:t>Dr </a:t>
            </a:r>
            <a:r>
              <a:rPr lang="fr-FR" b="1" dirty="0"/>
              <a:t>Benoit Meunier</a:t>
            </a:r>
            <a:r>
              <a:rPr lang="fr-FR" dirty="0"/>
              <a:t>, Marseille</a:t>
            </a:r>
          </a:p>
          <a:p>
            <a:r>
              <a:rPr lang="fr-FR" b="1" dirty="0"/>
              <a:t>Dr </a:t>
            </a:r>
            <a:r>
              <a:rPr lang="fr-FR" b="1" dirty="0" err="1"/>
              <a:t>Katell</a:t>
            </a:r>
            <a:r>
              <a:rPr lang="fr-FR" b="1" dirty="0"/>
              <a:t> Michaud</a:t>
            </a:r>
            <a:r>
              <a:rPr lang="fr-FR" dirty="0"/>
              <a:t>, Martinique</a:t>
            </a:r>
          </a:p>
          <a:p>
            <a:r>
              <a:rPr lang="fr-FR" b="1" dirty="0"/>
              <a:t>Dr Pascale </a:t>
            </a:r>
            <a:r>
              <a:rPr lang="fr-FR" b="1" dirty="0" err="1"/>
              <a:t>Senet</a:t>
            </a:r>
            <a:r>
              <a:rPr lang="fr-FR" b="1" dirty="0"/>
              <a:t> , </a:t>
            </a:r>
            <a:r>
              <a:rPr lang="fr-FR" dirty="0"/>
              <a:t>Paris </a:t>
            </a:r>
          </a:p>
          <a:p>
            <a:r>
              <a:rPr lang="fr-FR" b="1" dirty="0"/>
              <a:t>Dr Isabelle Thuret</a:t>
            </a:r>
            <a:r>
              <a:rPr lang="fr-FR" dirty="0"/>
              <a:t>, Marseille</a:t>
            </a:r>
          </a:p>
          <a:p>
            <a:r>
              <a:rPr lang="fr-FR" b="1" dirty="0"/>
              <a:t>N…, K et J…Patientes </a:t>
            </a:r>
            <a:r>
              <a:rPr lang="fr-FR" dirty="0"/>
              <a:t>drépanocytaires de Guadeloupe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5054" y="6414809"/>
            <a:ext cx="57297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Et Merci à la super équipe de l’</a:t>
            </a:r>
            <a:r>
              <a:rPr lang="fr-FR" b="1" dirty="0">
                <a:solidFill>
                  <a:srgbClr val="FF0000"/>
                </a:solidFill>
              </a:rPr>
              <a:t>UNFM</a:t>
            </a:r>
            <a:r>
              <a:rPr lang="fr-FR" dirty="0"/>
              <a:t> toujours très réactive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080" y="6264166"/>
            <a:ext cx="88399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801"/>
          </a:xfrm>
        </p:spPr>
        <p:txBody>
          <a:bodyPr/>
          <a:lstStyle/>
          <a:p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GR-</a:t>
            </a:r>
            <a:r>
              <a:rPr lang="fr-FR" sz="48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Learn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: une formation en e-learning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1968" y="1535723"/>
            <a:ext cx="9479280" cy="5167312"/>
          </a:xfrm>
        </p:spPr>
        <p:txBody>
          <a:bodyPr/>
          <a:lstStyle/>
          <a:p>
            <a:r>
              <a:rPr lang="fr-FR" dirty="0"/>
              <a:t>Gratuite, non </a:t>
            </a:r>
            <a:r>
              <a:rPr lang="fr-FR" dirty="0" err="1"/>
              <a:t>validante</a:t>
            </a:r>
            <a:r>
              <a:rPr lang="fr-FR" dirty="0"/>
              <a:t>, simple et pratique </a:t>
            </a:r>
          </a:p>
          <a:p>
            <a:r>
              <a:rPr lang="fr-FR" dirty="0"/>
              <a:t>Sur inscription simple par mail</a:t>
            </a:r>
          </a:p>
          <a:p>
            <a:pPr lvl="0">
              <a:defRPr/>
            </a:pPr>
            <a:r>
              <a:rPr lang="fr-FR" b="1" u="sng" dirty="0">
                <a:solidFill>
                  <a:prstClr val="black"/>
                </a:solidFill>
              </a:rPr>
              <a:t>Sommaire: </a:t>
            </a:r>
            <a:r>
              <a:rPr lang="fr-FR" dirty="0">
                <a:solidFill>
                  <a:prstClr val="black"/>
                </a:solidFill>
              </a:rPr>
              <a:t>	1. Drépanocytose </a:t>
            </a:r>
          </a:p>
          <a:p>
            <a:pPr marL="0" lvl="0" indent="0"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			2. Bêta-thalassémie </a:t>
            </a:r>
          </a:p>
          <a:p>
            <a:pPr marL="0" lvl="0" indent="0"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			3. Déficit en G6PD </a:t>
            </a:r>
          </a:p>
          <a:p>
            <a:pPr marL="0" lvl="0" indent="0"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			4. Sphérocytose héréditaire </a:t>
            </a:r>
          </a:p>
          <a:p>
            <a:r>
              <a:rPr lang="fr-FR" b="1" u="sng" dirty="0"/>
              <a:t>Public visé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Médecins : généralistes, biologistes, spécialistes d’organe</a:t>
            </a:r>
          </a:p>
          <a:p>
            <a:pPr lvl="1"/>
            <a:r>
              <a:rPr lang="fr-FR" dirty="0"/>
              <a:t>Pharmaciens d’officine et leurs équipes</a:t>
            </a:r>
          </a:p>
          <a:p>
            <a:pPr lvl="1"/>
            <a:r>
              <a:rPr lang="fr-FR" dirty="0"/>
              <a:t>IDE, IPA, prestataires, HAD</a:t>
            </a:r>
          </a:p>
          <a:p>
            <a:r>
              <a:rPr lang="fr-FR" dirty="0"/>
              <a:t>Accompagnée sur le plan numérique par l’UNFM (</a:t>
            </a:r>
            <a:r>
              <a:rPr lang="fr-FR" dirty="0">
                <a:solidFill>
                  <a:srgbClr val="C00000"/>
                </a:solidFill>
              </a:rPr>
              <a:t>unfm.org</a:t>
            </a:r>
            <a:r>
              <a:rPr lang="fr-FR" dirty="0"/>
              <a:t>)</a:t>
            </a:r>
          </a:p>
        </p:txBody>
      </p:sp>
      <p:grpSp>
        <p:nvGrpSpPr>
          <p:cNvPr id="6" name="Google Shape;13821;p85"/>
          <p:cNvGrpSpPr/>
          <p:nvPr/>
        </p:nvGrpSpPr>
        <p:grpSpPr>
          <a:xfrm>
            <a:off x="300517" y="1937576"/>
            <a:ext cx="778475" cy="650176"/>
            <a:chOff x="2766264" y="3394042"/>
            <a:chExt cx="294873" cy="275934"/>
          </a:xfrm>
          <a:solidFill>
            <a:srgbClr val="FF0000"/>
          </a:solidFill>
        </p:grpSpPr>
        <p:sp>
          <p:nvSpPr>
            <p:cNvPr id="7" name="Google Shape;13822;p85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823;p85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824;p85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825;p85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170" y="1164351"/>
            <a:ext cx="242641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>
                <a:solidFill>
                  <a:schemeClr val="bg1">
                    <a:lumMod val="75000"/>
                  </a:schemeClr>
                </a:solidFill>
              </a:rPr>
              <a:t>GR-</a:t>
            </a:r>
            <a:r>
              <a:rPr lang="fr-FR" sz="4800" b="1" dirty="0" err="1">
                <a:solidFill>
                  <a:schemeClr val="bg1">
                    <a:lumMod val="75000"/>
                  </a:schemeClr>
                </a:solidFill>
              </a:rPr>
              <a:t>Learn</a:t>
            </a:r>
            <a:r>
              <a:rPr lang="fr-FR" sz="4800" b="1" dirty="0">
                <a:solidFill>
                  <a:schemeClr val="bg1">
                    <a:lumMod val="75000"/>
                  </a:schemeClr>
                </a:solidFill>
              </a:rPr>
              <a:t> : sa structure initiale 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519098"/>
              </p:ext>
            </p:extLst>
          </p:nvPr>
        </p:nvGraphicFramePr>
        <p:xfrm>
          <a:off x="838200" y="1554016"/>
          <a:ext cx="8366760" cy="513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492" y="3842757"/>
            <a:ext cx="3630381" cy="55706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7462981" y="3922709"/>
            <a:ext cx="858982" cy="3971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245" y="5302711"/>
            <a:ext cx="1915173" cy="13858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4960" y="4559761"/>
            <a:ext cx="1533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891"/>
          </a:xfrm>
        </p:spPr>
        <p:txBody>
          <a:bodyPr/>
          <a:lstStyle/>
          <a:p>
            <a:r>
              <a:rPr lang="fr-FR" sz="5400" b="1" dirty="0">
                <a:solidFill>
                  <a:schemeClr val="bg1">
                    <a:lumMod val="75000"/>
                  </a:schemeClr>
                </a:solidFill>
              </a:rPr>
              <a:t>GR-</a:t>
            </a:r>
            <a:r>
              <a:rPr lang="fr-FR" sz="5400" b="1" dirty="0" err="1">
                <a:solidFill>
                  <a:schemeClr val="bg1">
                    <a:lumMod val="75000"/>
                  </a:schemeClr>
                </a:solidFill>
              </a:rPr>
              <a:t>Learn</a:t>
            </a:r>
            <a:r>
              <a:rPr lang="fr-FR" sz="5400" b="1" dirty="0">
                <a:solidFill>
                  <a:schemeClr val="bg1">
                    <a:lumMod val="75000"/>
                  </a:schemeClr>
                </a:solidFill>
              </a:rPr>
              <a:t> : estimation de son coût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956587"/>
              </p:ext>
            </p:extLst>
          </p:nvPr>
        </p:nvGraphicFramePr>
        <p:xfrm>
          <a:off x="2359338" y="1634836"/>
          <a:ext cx="7022590" cy="4007528"/>
        </p:xfrm>
        <a:graphic>
          <a:graphicData uri="http://schemas.openxmlformats.org/drawingml/2006/table">
            <a:tbl>
              <a:tblPr firstRow="1" firstCol="1" bandRow="1"/>
              <a:tblGrid>
                <a:gridCol w="2156118">
                  <a:extLst>
                    <a:ext uri="{9D8B030D-6E8A-4147-A177-3AD203B41FA5}">
                      <a16:colId xmlns:a16="http://schemas.microsoft.com/office/drawing/2014/main" val="2372365325"/>
                    </a:ext>
                  </a:extLst>
                </a:gridCol>
                <a:gridCol w="1740064">
                  <a:extLst>
                    <a:ext uri="{9D8B030D-6E8A-4147-A177-3AD203B41FA5}">
                      <a16:colId xmlns:a16="http://schemas.microsoft.com/office/drawing/2014/main" val="3886874142"/>
                    </a:ext>
                  </a:extLst>
                </a:gridCol>
                <a:gridCol w="1454685">
                  <a:extLst>
                    <a:ext uri="{9D8B030D-6E8A-4147-A177-3AD203B41FA5}">
                      <a16:colId xmlns:a16="http://schemas.microsoft.com/office/drawing/2014/main" val="2881907537"/>
                    </a:ext>
                  </a:extLst>
                </a:gridCol>
                <a:gridCol w="1671723">
                  <a:extLst>
                    <a:ext uri="{9D8B030D-6E8A-4147-A177-3AD203B41FA5}">
                      <a16:colId xmlns:a16="http://schemas.microsoft.com/office/drawing/2014/main" val="2625131515"/>
                    </a:ext>
                  </a:extLst>
                </a:gridCol>
              </a:tblGrid>
              <a:tr h="276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Libellé (en euros €)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 2023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N+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826128"/>
                  </a:ext>
                </a:extLst>
              </a:tr>
              <a:tr h="678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Frais d’adaptation et d’enregistrement des cours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9800 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77544"/>
                  </a:ext>
                </a:extLst>
              </a:tr>
              <a:tr h="203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Frais de maintenance du site, du suivi et de la diffusion d'information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9500 €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à jour des cours, actualités et communication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9 650 €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clés USB, actualités, adaptation nouveaux cours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7 720€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79007"/>
                  </a:ext>
                </a:extLst>
              </a:tr>
              <a:tr h="678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Frais de fonctionnement UNFM (3.5%)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08760"/>
                  </a:ext>
                </a:extLst>
              </a:tr>
              <a:tr h="339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10 000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47178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928721" y="5943878"/>
            <a:ext cx="109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Unfm.org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39887" y="6003326"/>
            <a:ext cx="220989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AAP 2023 : 10 000 euros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Associations Lyon/Marseille</a:t>
            </a:r>
          </a:p>
        </p:txBody>
      </p:sp>
      <p:sp>
        <p:nvSpPr>
          <p:cNvPr id="6" name="Flèche vers le haut 5"/>
          <p:cNvSpPr/>
          <p:nvPr/>
        </p:nvSpPr>
        <p:spPr>
          <a:xfrm>
            <a:off x="5310910" y="5684455"/>
            <a:ext cx="267855" cy="3140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8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9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GR-</a:t>
            </a:r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Learn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 : Point d’étape à 18  mois :</a:t>
            </a:r>
            <a:br>
              <a:rPr lang="fr-FR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			 les inscriptions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22" y="4462575"/>
            <a:ext cx="6382278" cy="2055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3785" y="1600253"/>
            <a:ext cx="5915129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	316 inscrits</a:t>
            </a:r>
          </a:p>
          <a:p>
            <a:r>
              <a:rPr lang="fr-FR" b="1" dirty="0"/>
              <a:t>Hexagone</a:t>
            </a:r>
            <a:r>
              <a:rPr lang="fr-FR" dirty="0"/>
              <a:t>	278</a:t>
            </a:r>
          </a:p>
          <a:p>
            <a:r>
              <a:rPr lang="fr-FR" b="1" dirty="0"/>
              <a:t>Guadeloupe</a:t>
            </a:r>
            <a:r>
              <a:rPr lang="fr-FR" dirty="0"/>
              <a:t>	14</a:t>
            </a:r>
          </a:p>
          <a:p>
            <a:r>
              <a:rPr lang="fr-FR" b="1" dirty="0"/>
              <a:t>Martinique</a:t>
            </a:r>
            <a:r>
              <a:rPr lang="fr-FR" dirty="0"/>
              <a:t>	1</a:t>
            </a:r>
          </a:p>
          <a:p>
            <a:r>
              <a:rPr lang="fr-FR" b="1" dirty="0"/>
              <a:t>Guyane</a:t>
            </a:r>
            <a:r>
              <a:rPr lang="fr-FR" dirty="0"/>
              <a:t>	2 </a:t>
            </a:r>
            <a:r>
              <a:rPr lang="fr-FR" b="1" dirty="0"/>
              <a:t>Nouvelle Calédonie </a:t>
            </a:r>
            <a:r>
              <a:rPr lang="fr-FR" dirty="0"/>
              <a:t>1</a:t>
            </a:r>
          </a:p>
          <a:p>
            <a:r>
              <a:rPr lang="fr-FR" b="1" dirty="0"/>
              <a:t>Belgique</a:t>
            </a:r>
            <a:r>
              <a:rPr lang="fr-FR" dirty="0"/>
              <a:t> 4, </a:t>
            </a:r>
            <a:r>
              <a:rPr lang="fr-FR" b="1" dirty="0"/>
              <a:t>Luxembourg</a:t>
            </a:r>
            <a:r>
              <a:rPr lang="fr-FR" dirty="0"/>
              <a:t> 1, </a:t>
            </a:r>
            <a:r>
              <a:rPr lang="fr-FR" b="1" dirty="0"/>
              <a:t>Monaco</a:t>
            </a:r>
            <a:r>
              <a:rPr lang="fr-FR" dirty="0"/>
              <a:t> 2, </a:t>
            </a:r>
            <a:r>
              <a:rPr lang="fr-FR" b="1" dirty="0"/>
              <a:t>Algérie</a:t>
            </a:r>
            <a:r>
              <a:rPr lang="fr-FR" dirty="0"/>
              <a:t> 3, </a:t>
            </a:r>
            <a:r>
              <a:rPr lang="fr-FR" b="1" dirty="0"/>
              <a:t>Sénégal</a:t>
            </a:r>
            <a:r>
              <a:rPr lang="fr-FR" dirty="0"/>
              <a:t> 6, </a:t>
            </a:r>
            <a:r>
              <a:rPr lang="fr-FR" b="1" dirty="0"/>
              <a:t>Madagascar</a:t>
            </a:r>
            <a:r>
              <a:rPr lang="fr-FR" dirty="0"/>
              <a:t> 4, 	(</a:t>
            </a:r>
            <a:r>
              <a:rPr lang="fr-FR" b="1" dirty="0"/>
              <a:t>20</a:t>
            </a:r>
            <a:r>
              <a:rPr lang="fr-FR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4003" y="1600253"/>
            <a:ext cx="5724212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2024	355 inscrits</a:t>
            </a:r>
          </a:p>
          <a:p>
            <a:r>
              <a:rPr lang="fr-FR" b="1" dirty="0"/>
              <a:t>Hexagone</a:t>
            </a:r>
            <a:r>
              <a:rPr lang="fr-FR" dirty="0"/>
              <a:t>	229</a:t>
            </a:r>
          </a:p>
          <a:p>
            <a:r>
              <a:rPr lang="fr-FR" b="1" dirty="0"/>
              <a:t>Guadeloupe</a:t>
            </a:r>
            <a:r>
              <a:rPr lang="fr-FR" dirty="0"/>
              <a:t>	70</a:t>
            </a:r>
          </a:p>
          <a:p>
            <a:r>
              <a:rPr lang="fr-FR" b="1" dirty="0"/>
              <a:t>Martinique</a:t>
            </a:r>
            <a:r>
              <a:rPr lang="fr-FR" dirty="0"/>
              <a:t>	8</a:t>
            </a:r>
          </a:p>
          <a:p>
            <a:r>
              <a:rPr lang="fr-FR" b="1" dirty="0"/>
              <a:t>Guyane</a:t>
            </a:r>
            <a:r>
              <a:rPr lang="fr-FR" dirty="0"/>
              <a:t>	1 </a:t>
            </a:r>
            <a:r>
              <a:rPr lang="fr-FR" b="1" dirty="0"/>
              <a:t>Réunion</a:t>
            </a:r>
            <a:r>
              <a:rPr lang="fr-FR" dirty="0"/>
              <a:t> 2</a:t>
            </a:r>
            <a:r>
              <a:rPr lang="fr-FR" b="1" dirty="0"/>
              <a:t> Nouvelle Calédonie </a:t>
            </a:r>
            <a:r>
              <a:rPr lang="fr-FR" dirty="0"/>
              <a:t>1, </a:t>
            </a:r>
            <a:r>
              <a:rPr lang="fr-FR" b="1" dirty="0"/>
              <a:t>Polynésie </a:t>
            </a:r>
            <a:r>
              <a:rPr lang="fr-FR" dirty="0"/>
              <a:t>1</a:t>
            </a:r>
          </a:p>
          <a:p>
            <a:r>
              <a:rPr lang="fr-FR" b="1" dirty="0"/>
              <a:t>Belgique</a:t>
            </a:r>
            <a:r>
              <a:rPr lang="fr-FR" dirty="0"/>
              <a:t> 3, </a:t>
            </a:r>
            <a:r>
              <a:rPr lang="fr-FR" b="1" dirty="0"/>
              <a:t>Espagne</a:t>
            </a:r>
            <a:r>
              <a:rPr lang="fr-FR" dirty="0"/>
              <a:t> 1, </a:t>
            </a:r>
            <a:r>
              <a:rPr lang="fr-FR" b="1" dirty="0"/>
              <a:t>Italie</a:t>
            </a:r>
            <a:r>
              <a:rPr lang="fr-FR" dirty="0"/>
              <a:t> 1, </a:t>
            </a:r>
            <a:r>
              <a:rPr lang="fr-FR" b="1" dirty="0"/>
              <a:t>Suisse</a:t>
            </a:r>
            <a:r>
              <a:rPr lang="fr-FR" dirty="0"/>
              <a:t> 1, </a:t>
            </a:r>
            <a:r>
              <a:rPr lang="fr-FR" b="1" dirty="0"/>
              <a:t>Canada</a:t>
            </a:r>
            <a:r>
              <a:rPr lang="fr-FR" dirty="0"/>
              <a:t> 3, </a:t>
            </a:r>
            <a:r>
              <a:rPr lang="fr-FR" b="1" dirty="0"/>
              <a:t>USA</a:t>
            </a:r>
            <a:r>
              <a:rPr lang="fr-FR" dirty="0"/>
              <a:t> 2, </a:t>
            </a:r>
            <a:r>
              <a:rPr lang="fr-FR" b="1" dirty="0"/>
              <a:t>Maroc</a:t>
            </a:r>
            <a:r>
              <a:rPr lang="fr-FR" dirty="0"/>
              <a:t> 2, </a:t>
            </a:r>
            <a:r>
              <a:rPr lang="fr-FR" b="1" dirty="0"/>
              <a:t>Mauritanie</a:t>
            </a:r>
            <a:r>
              <a:rPr lang="fr-FR" dirty="0"/>
              <a:t> 2, </a:t>
            </a:r>
            <a:r>
              <a:rPr lang="fr-FR" b="1" dirty="0"/>
              <a:t>Bénin </a:t>
            </a:r>
            <a:r>
              <a:rPr lang="fr-FR" dirty="0"/>
              <a:t>2, </a:t>
            </a:r>
            <a:r>
              <a:rPr lang="fr-FR" b="1" dirty="0"/>
              <a:t>Cameroun </a:t>
            </a:r>
            <a:r>
              <a:rPr lang="fr-FR" dirty="0"/>
              <a:t>3, </a:t>
            </a:r>
            <a:r>
              <a:rPr lang="fr-FR" b="1" dirty="0"/>
              <a:t>RDC</a:t>
            </a:r>
            <a:r>
              <a:rPr lang="fr-FR" dirty="0"/>
              <a:t> 5, </a:t>
            </a:r>
            <a:r>
              <a:rPr lang="fr-FR" b="1" dirty="0"/>
              <a:t>Côte d’Ivoire </a:t>
            </a:r>
            <a:r>
              <a:rPr lang="fr-FR" dirty="0"/>
              <a:t>2, </a:t>
            </a:r>
            <a:r>
              <a:rPr lang="fr-FR" b="1" dirty="0"/>
              <a:t>Algérie </a:t>
            </a:r>
            <a:r>
              <a:rPr lang="fr-FR" dirty="0"/>
              <a:t>7, </a:t>
            </a:r>
            <a:r>
              <a:rPr lang="fr-FR" b="1" dirty="0"/>
              <a:t>Sénégal </a:t>
            </a:r>
            <a:r>
              <a:rPr lang="fr-FR" dirty="0"/>
              <a:t>4, </a:t>
            </a:r>
            <a:r>
              <a:rPr lang="fr-FR" b="1" dirty="0"/>
              <a:t>Niger</a:t>
            </a:r>
            <a:r>
              <a:rPr lang="fr-FR" dirty="0"/>
              <a:t> 2,</a:t>
            </a:r>
          </a:p>
          <a:p>
            <a:r>
              <a:rPr lang="fr-FR" b="1" dirty="0"/>
              <a:t>Haïti </a:t>
            </a:r>
            <a:r>
              <a:rPr lang="fr-FR" dirty="0"/>
              <a:t>3	</a:t>
            </a:r>
            <a:r>
              <a:rPr lang="fr-FR" b="1" dirty="0"/>
              <a:t>(43)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405041"/>
            <a:ext cx="6096000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2025 (1er semestre)	62  inscrits</a:t>
            </a:r>
          </a:p>
          <a:p>
            <a:r>
              <a:rPr lang="fr-FR" b="1" dirty="0"/>
              <a:t>Hexagone</a:t>
            </a:r>
            <a:r>
              <a:rPr lang="fr-FR" dirty="0"/>
              <a:t>                31</a:t>
            </a:r>
          </a:p>
          <a:p>
            <a:r>
              <a:rPr lang="fr-FR" b="1" dirty="0"/>
              <a:t>Guadeloupe</a:t>
            </a:r>
            <a:r>
              <a:rPr lang="fr-FR" dirty="0"/>
              <a:t>	18</a:t>
            </a:r>
          </a:p>
          <a:p>
            <a:r>
              <a:rPr lang="fr-FR" b="1" dirty="0"/>
              <a:t>Martinique</a:t>
            </a:r>
            <a:r>
              <a:rPr lang="fr-FR" dirty="0"/>
              <a:t>	 2</a:t>
            </a:r>
          </a:p>
          <a:p>
            <a:r>
              <a:rPr lang="fr-FR" b="1" dirty="0"/>
              <a:t>Guyane</a:t>
            </a:r>
            <a:r>
              <a:rPr lang="fr-FR" dirty="0"/>
              <a:t>	                  0</a:t>
            </a:r>
          </a:p>
          <a:p>
            <a:r>
              <a:rPr lang="fr-FR" b="1" dirty="0"/>
              <a:t>Réunion </a:t>
            </a:r>
            <a:r>
              <a:rPr lang="fr-FR" dirty="0"/>
              <a:t>	                  1</a:t>
            </a:r>
          </a:p>
          <a:p>
            <a:r>
              <a:rPr lang="fr-FR" b="1" dirty="0"/>
              <a:t>Belgique</a:t>
            </a:r>
            <a:r>
              <a:rPr lang="fr-FR" dirty="0"/>
              <a:t> 1, S</a:t>
            </a:r>
            <a:r>
              <a:rPr lang="fr-FR" b="1" dirty="0"/>
              <a:t>énégal</a:t>
            </a:r>
            <a:r>
              <a:rPr lang="fr-FR" dirty="0"/>
              <a:t> 3, </a:t>
            </a:r>
            <a:r>
              <a:rPr lang="fr-FR" b="1" dirty="0"/>
              <a:t>Madagascar</a:t>
            </a:r>
            <a:r>
              <a:rPr lang="fr-FR" dirty="0"/>
              <a:t> 2, </a:t>
            </a:r>
            <a:r>
              <a:rPr lang="fr-FR" b="1" dirty="0"/>
              <a:t>RDC</a:t>
            </a:r>
            <a:r>
              <a:rPr lang="fr-FR" dirty="0"/>
              <a:t> 4	(</a:t>
            </a:r>
            <a:r>
              <a:rPr lang="fr-FR" b="1" dirty="0"/>
              <a:t>10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11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8442" y="485706"/>
            <a:ext cx="10515600" cy="800484"/>
          </a:xfrm>
        </p:spPr>
        <p:txBody>
          <a:bodyPr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GR-</a:t>
            </a:r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Learn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 : Profil des inscrits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21" y="1670757"/>
            <a:ext cx="11267545" cy="484715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46207" y="5767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47" y="2005452"/>
            <a:ext cx="4950395" cy="29755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88299" y="5195436"/>
            <a:ext cx="312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C00000"/>
                </a:solidFill>
              </a:rPr>
              <a:t>Zone Antilles : n = 130 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3" y="2005452"/>
            <a:ext cx="4950395" cy="29755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54577" y="5266217"/>
            <a:ext cx="266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Hexagone : n= 538  </a:t>
            </a:r>
          </a:p>
        </p:txBody>
      </p:sp>
    </p:spTree>
    <p:extLst>
      <p:ext uri="{BB962C8B-B14F-4D97-AF65-F5344CB8AC3E}">
        <p14:creationId xmlns:p14="http://schemas.microsoft.com/office/powerpoint/2010/main" val="92681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GR-</a:t>
            </a:r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Learn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 : développement du public  (1)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22" y="3108407"/>
            <a:ext cx="9682324" cy="340950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5018" y="175699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Comment mieux diffuser GR </a:t>
            </a:r>
            <a:r>
              <a:rPr lang="fr-FR" sz="2800" b="1" dirty="0" err="1">
                <a:solidFill>
                  <a:srgbClr val="C00000"/>
                </a:solidFill>
              </a:rPr>
              <a:t>Learn</a:t>
            </a:r>
            <a:r>
              <a:rPr lang="fr-FR" sz="2800" b="1" dirty="0">
                <a:solidFill>
                  <a:srgbClr val="C00000"/>
                </a:solidFill>
              </a:rPr>
              <a:t> 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63210" y="3243500"/>
            <a:ext cx="10264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Webinaires par les URPS 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Cibler les correspondants libéraux des centres de Référence/Compétence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Cibler les internes et les SASPAS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Cibler les PMI, la médecine scolaire avec capsules adaptées 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358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GR-</a:t>
            </a:r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Learn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 : développement  du contenu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22" y="3108407"/>
            <a:ext cx="9682324" cy="340950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690688"/>
            <a:ext cx="11730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Poursuivre l’information pratique </a:t>
            </a:r>
            <a:r>
              <a:rPr lang="fr-FR" sz="2800" dirty="0"/>
              <a:t>: ATB et soins dentaires, PEC IU, dossier MDPH, rein drépanocytose, foie et drépanocytose, iatrogénie, activité physique, douleur chronique  ….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Créer du contenu formatif </a:t>
            </a:r>
            <a:r>
              <a:rPr lang="fr-FR" sz="2800" dirty="0"/>
              <a:t>pour les spécialistes, pour les urgentistes, pour les kiné  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Poursuivre l’information </a:t>
            </a:r>
            <a:r>
              <a:rPr lang="fr-FR" sz="2800" dirty="0"/>
              <a:t>délivrée aux biologistes, techniciens et conseillers en génétique 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Elargir les thématiques </a:t>
            </a:r>
            <a:r>
              <a:rPr lang="fr-FR" sz="2800" dirty="0"/>
              <a:t>: « dysérythropoïèse », « </a:t>
            </a:r>
            <a:r>
              <a:rPr lang="fr-FR" sz="2800" dirty="0" err="1"/>
              <a:t>Hb</a:t>
            </a:r>
            <a:r>
              <a:rPr lang="fr-FR" sz="2800" dirty="0"/>
              <a:t> Instables », DPK  ….? </a:t>
            </a:r>
          </a:p>
          <a:p>
            <a:r>
              <a:rPr lang="fr-FR" sz="2800" dirty="0">
                <a:sym typeface="Wingdings" panose="05000000000000000000" pitchFamily="2" charset="2"/>
              </a:rPr>
              <a:t>				</a:t>
            </a:r>
          </a:p>
          <a:p>
            <a:r>
              <a:rPr lang="fr-FR" sz="2800" dirty="0">
                <a:sym typeface="Wingdings" panose="05000000000000000000" pitchFamily="2" charset="2"/>
              </a:rPr>
              <a:t>				 </a:t>
            </a:r>
            <a:r>
              <a:rPr lang="fr-FR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Appel à auteurs </a:t>
            </a:r>
            <a:r>
              <a:rPr lang="fr-FR" sz="2800" dirty="0">
                <a:sym typeface="Wingdings" panose="05000000000000000000" pitchFamily="2" charset="2"/>
              </a:rPr>
              <a:t>!!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68798" y="6148581"/>
            <a:ext cx="397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Emmanuelle.bernit@chu-guadeloupe.fr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5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GR-</a:t>
            </a:r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Learn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 : développement  géographique (3)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922" y="3108407"/>
            <a:ext cx="9682324" cy="340950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782" y="2084548"/>
            <a:ext cx="11730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UNFM vers la zone Afrique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Les centres de compétence et référence vers leurs réseaux </a:t>
            </a:r>
            <a:r>
              <a:rPr lang="fr-FR" sz="2800" dirty="0"/>
              <a:t>: webinaires , rencontres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</a:rPr>
              <a:t>Partenariat</a:t>
            </a:r>
            <a:r>
              <a:rPr lang="fr-FR" sz="2800" dirty="0"/>
              <a:t>  envisagé avec </a:t>
            </a:r>
            <a:r>
              <a:rPr lang="fr-FR" sz="2800" dirty="0" err="1"/>
              <a:t>EuroBloodNet</a:t>
            </a:r>
            <a:r>
              <a:rPr lang="fr-FR" sz="2800" dirty="0"/>
              <a:t> pour des traductions </a:t>
            </a:r>
          </a:p>
          <a:p>
            <a:r>
              <a:rPr lang="fr-FR" sz="2800" dirty="0"/>
              <a:t>	</a:t>
            </a:r>
            <a:r>
              <a:rPr lang="fr-FR" sz="2800" dirty="0">
                <a:sym typeface="Wingdings" panose="05000000000000000000" pitchFamily="2" charset="2"/>
              </a:rPr>
              <a:t> </a:t>
            </a:r>
            <a:r>
              <a:rPr lang="fr-FR" sz="2800" dirty="0"/>
              <a:t>Diffusion vers d’autres pays européens</a:t>
            </a:r>
          </a:p>
          <a:p>
            <a:r>
              <a:rPr lang="fr-FR" sz="2800" dirty="0"/>
              <a:t>	</a:t>
            </a:r>
            <a:r>
              <a:rPr lang="fr-FR" sz="2800" dirty="0">
                <a:sym typeface="Wingdings" panose="05000000000000000000" pitchFamily="2" charset="2"/>
              </a:rPr>
              <a:t> Zone caribéenne non francophone </a:t>
            </a:r>
            <a:endParaRPr lang="fr-FR" sz="2800" dirty="0"/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3707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15672</TotalTime>
  <Words>974</Words>
  <Application>Microsoft Office PowerPoint</Application>
  <PresentationFormat>Grand écran</PresentationFormat>
  <Paragraphs>165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Conception personnalisée</vt:lpstr>
      <vt:lpstr>20e Journée de la filière  FilRougE-MCGRE </vt:lpstr>
      <vt:lpstr>GR-Learn : une formation en e-learning</vt:lpstr>
      <vt:lpstr>GR-Learn : sa structure initiale  </vt:lpstr>
      <vt:lpstr>GR-Learn : estimation de son coût</vt:lpstr>
      <vt:lpstr>GR-Learn : Point d’étape à 18  mois :     les inscriptions</vt:lpstr>
      <vt:lpstr>GR-Learn : Profil des inscrits </vt:lpstr>
      <vt:lpstr>GR-Learn : développement du public  (1) </vt:lpstr>
      <vt:lpstr>GR-Learn : développement  du contenu (2)</vt:lpstr>
      <vt:lpstr>GR-Learn : développement  géographique (3)  </vt:lpstr>
      <vt:lpstr>GR-Learn : Merci aux  soignantes impliquées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KHOMSI Marwa</dc:creator>
  <cp:lastModifiedBy>Emmanuelle Bernit</cp:lastModifiedBy>
  <cp:revision>213</cp:revision>
  <cp:lastPrinted>2025-06-23T19:33:36Z</cp:lastPrinted>
  <dcterms:created xsi:type="dcterms:W3CDTF">2022-08-18T13:31:56Z</dcterms:created>
  <dcterms:modified xsi:type="dcterms:W3CDTF">2025-06-24T12:33:59Z</dcterms:modified>
</cp:coreProperties>
</file>