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IBM Plex Sans" panose="020B0503050203000203" pitchFamily="34" charset="0"/>
      <p:regular r:id="rId21"/>
      <p:bold r:id="rId22"/>
      <p:italic r:id="rId23"/>
      <p:boldItalic r:id="rId24"/>
    </p:embeddedFont>
    <p:embeddedFont>
      <p:font typeface="IBM Plex Sans ExtraLight" panose="020B0303050203000203" pitchFamily="34" charset="0"/>
      <p:regular r:id="rId25"/>
      <p:bold r:id="rId26"/>
      <p:italic r:id="rId27"/>
      <p:boldItalic r:id="rId28"/>
    </p:embeddedFont>
    <p:embeddedFont>
      <p:font typeface="IBM Plex Sans Light" panose="020B0403050203000203" pitchFamily="34" charset="0"/>
      <p:regular r:id="rId29"/>
      <p:bold r:id="rId30"/>
      <p:italic r:id="rId31"/>
      <p:boldItalic r:id="rId32"/>
    </p:embeddedFont>
    <p:embeddedFont>
      <p:font typeface="IBM Plex Sans Medium" panose="020B0603050203000203" pitchFamily="34" charset="0"/>
      <p:regular r:id="rId33"/>
      <p:bold r:id="rId34"/>
      <p:italic r:id="rId35"/>
      <p:boldItalic r:id="rId36"/>
    </p:embeddedFont>
    <p:embeddedFont>
      <p:font typeface="Quattrocento Sans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hO9hx8YlkLRWudTGWyOQ7CYuO7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26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0" Type="http://schemas.openxmlformats.org/officeDocument/2006/relationships/font" Target="fonts/font4.fntdata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6b026fae3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6b026fae3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6b026fae3b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6b026fae3b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6b026fae3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6b026fae3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6b026fae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6b026fae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6b026fae3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6b026fae3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b026fae3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b026fae3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6b026fae3b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6b026fae3b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6b026fae3b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6b026fae3b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b026fae3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b026fae3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6b026fae3b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6b026fae3b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D21F2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"/>
          <p:cNvPicPr preferRelativeResize="0"/>
          <p:nvPr/>
        </p:nvPicPr>
        <p:blipFill rotWithShape="1">
          <a:blip r:embed="rId2">
            <a:alphaModFix amt="20000"/>
          </a:blip>
          <a:srcRect t="18633" b="13923"/>
          <a:stretch/>
        </p:blipFill>
        <p:spPr>
          <a:xfrm>
            <a:off x="413625" y="1"/>
            <a:ext cx="85911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1"/>
          <p:cNvSpPr txBox="1">
            <a:spLocks noGrp="1"/>
          </p:cNvSpPr>
          <p:nvPr>
            <p:ph type="ctrTitle"/>
          </p:nvPr>
        </p:nvSpPr>
        <p:spPr>
          <a:xfrm>
            <a:off x="1455250" y="2283294"/>
            <a:ext cx="65079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subTitle" idx="1"/>
          </p:nvPr>
        </p:nvSpPr>
        <p:spPr>
          <a:xfrm>
            <a:off x="2202100" y="2991150"/>
            <a:ext cx="50142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>
  <p:cSld name="1_Titre et texte sur deux colonnes 1 4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body" idx="1"/>
          </p:nvPr>
        </p:nvSpPr>
        <p:spPr>
          <a:xfrm>
            <a:off x="311700" y="1705675"/>
            <a:ext cx="8520600" cy="28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66" name="Google Shape;66;p20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title" idx="2"/>
          </p:nvPr>
        </p:nvSpPr>
        <p:spPr>
          <a:xfrm>
            <a:off x="311699" y="953675"/>
            <a:ext cx="8531378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endParaRPr/>
          </a:p>
        </p:txBody>
      </p:sp>
      <p:pic>
        <p:nvPicPr>
          <p:cNvPr id="69" name="Google Shape;69;p20"/>
          <p:cNvPicPr preferRelativeResize="0"/>
          <p:nvPr/>
        </p:nvPicPr>
        <p:blipFill rotWithShape="1">
          <a:blip r:embed="rId3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os chiffre 1 1 1">
  <p:cSld name="BIG_NUMBER_1_1_1">
    <p:bg>
      <p:bgPr>
        <a:solidFill>
          <a:srgbClr val="12415B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21"/>
          <p:cNvPicPr preferRelativeResize="0"/>
          <p:nvPr/>
        </p:nvPicPr>
        <p:blipFill rotWithShape="1">
          <a:blip r:embed="rId2">
            <a:alphaModFix/>
          </a:blip>
          <a:srcRect t="10530" b="10530"/>
          <a:stretch/>
        </p:blipFill>
        <p:spPr>
          <a:xfrm>
            <a:off x="901750" y="0"/>
            <a:ext cx="73404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1"/>
          <p:cNvSpPr txBox="1">
            <a:spLocks noGrp="1"/>
          </p:cNvSpPr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body" idx="1"/>
          </p:nvPr>
        </p:nvSpPr>
        <p:spPr>
          <a:xfrm>
            <a:off x="311700" y="3056350"/>
            <a:ext cx="8520600" cy="12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600"/>
              <a:buNone/>
              <a:defRPr b="1">
                <a:solidFill>
                  <a:srgbClr val="D21F2E"/>
                </a:solidFill>
              </a:defRPr>
            </a:lvl1pPr>
            <a:lvl2pPr marL="914400" lvl="1" indent="-3111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  <a:defRPr/>
            </a:lvl2pPr>
            <a:lvl3pPr marL="1371600" lvl="2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/>
            </a:lvl3pPr>
            <a:lvl4pPr marL="1828800" lvl="3" indent="-2921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/>
            </a:lvl4pPr>
            <a:lvl5pPr marL="2286000" lvl="4" indent="-2921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/>
            </a:lvl5pPr>
            <a:lvl6pPr marL="2743200" lvl="5" indent="-2921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/>
            </a:lvl6pPr>
            <a:lvl7pPr marL="3200400" lvl="6" indent="-2921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/>
            </a:lvl7pPr>
            <a:lvl8pPr marL="3657600" lvl="7" indent="-2921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pic>
        <p:nvPicPr>
          <p:cNvPr id="74" name="Google Shape;74;p21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 rot="10800000" flipH="1">
            <a:off x="8625430" y="4793949"/>
            <a:ext cx="614639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52439" y="739274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9797" y="3333098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476" y="3333098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476" y="2036186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66118" y="739274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66118" y="2036186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8760" y="2036186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38760" y="739274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3476" y="739274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79797" y="739274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79797" y="2036186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52439" y="3333098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225081" y="3333098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52439" y="2036186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938760" y="3333098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225081" y="2036186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366118" y="3333098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25081" y="739274"/>
            <a:ext cx="1061139" cy="1061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52439" y="739274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9797" y="3333098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476" y="3333098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476" y="2036186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66118" y="739274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66118" y="2036186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8760" y="2036186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38760" y="739274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3476" y="739274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79797" y="739274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79797" y="2036186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52439" y="3333098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225081" y="3333098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52439" y="2036186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938760" y="3333098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225081" y="2036186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366118" y="3333098"/>
            <a:ext cx="1061139" cy="106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25081" y="739274"/>
            <a:ext cx="1061139" cy="1061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 3">
  <p:cSld name="SECTION_HEADER_3">
    <p:bg>
      <p:bgPr>
        <a:solidFill>
          <a:srgbClr val="12415B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2"/>
          <p:cNvPicPr preferRelativeResize="0"/>
          <p:nvPr/>
        </p:nvPicPr>
        <p:blipFill rotWithShape="1">
          <a:blip r:embed="rId2">
            <a:alphaModFix amt="20000"/>
          </a:blip>
          <a:srcRect r="7122" b="79669"/>
          <a:stretch/>
        </p:blipFill>
        <p:spPr>
          <a:xfrm>
            <a:off x="1164575" y="3593000"/>
            <a:ext cx="7979423" cy="155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2"/>
          <p:cNvPicPr preferRelativeResize="0"/>
          <p:nvPr/>
        </p:nvPicPr>
        <p:blipFill rotWithShape="1">
          <a:blip r:embed="rId2">
            <a:alphaModFix amt="20000"/>
          </a:blip>
          <a:srcRect t="39871" r="36896"/>
          <a:stretch/>
        </p:blipFill>
        <p:spPr>
          <a:xfrm>
            <a:off x="6762125" y="1"/>
            <a:ext cx="2381875" cy="2014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7" name="Google Shape;17;p12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 rot="10800000" flipH="1">
            <a:off x="8625430" y="4793949"/>
            <a:ext cx="614639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2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>
  <p:cSld name="1_Titre et texte sur deux colonnes 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body" idx="1"/>
          </p:nvPr>
        </p:nvSpPr>
        <p:spPr>
          <a:xfrm>
            <a:off x="311700" y="1705675"/>
            <a:ext cx="3999900" cy="28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22" name="Google Shape;22;p13"/>
          <p:cNvPicPr preferRelativeResize="0"/>
          <p:nvPr/>
        </p:nvPicPr>
        <p:blipFill rotWithShape="1">
          <a:blip r:embed="rId2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3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3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title" idx="2"/>
          </p:nvPr>
        </p:nvSpPr>
        <p:spPr>
          <a:xfrm>
            <a:off x="311700" y="953675"/>
            <a:ext cx="39999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4"/>
          <p:cNvPicPr preferRelativeResize="0"/>
          <p:nvPr/>
        </p:nvPicPr>
        <p:blipFill rotWithShape="1">
          <a:blip r:embed="rId2">
            <a:alphaModFix/>
          </a:blip>
          <a:srcRect t="25082" r="36663" b="25082"/>
          <a:stretch/>
        </p:blipFill>
        <p:spPr>
          <a:xfrm>
            <a:off x="4494725" y="0"/>
            <a:ext cx="46492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600"/>
              <a:buNone/>
              <a:defRPr>
                <a:solidFill>
                  <a:srgbClr val="12415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1" name="Google Shape;31;p14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 rot="10800000" flipH="1">
            <a:off x="8625430" y="4793949"/>
            <a:ext cx="614639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>
  <p:cSld name="1_Titre et texte sur deux colonnes 1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15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600"/>
              <a:buFont typeface="IBM Plex Sans"/>
              <a:buChar char="●"/>
              <a:defRPr sz="16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300"/>
              <a:buFont typeface="IBM Plex Sans"/>
              <a:buChar char="●"/>
              <a:defRPr sz="13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200"/>
              <a:buFont typeface="IBM Plex Sans"/>
              <a:buChar char="○"/>
              <a:defRPr sz="12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000"/>
              <a:buFont typeface="IBM Plex Sans"/>
              <a:buChar char="●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○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■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●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○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■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pic>
        <p:nvPicPr>
          <p:cNvPr id="38" name="Google Shape;38;p15"/>
          <p:cNvPicPr preferRelativeResize="0"/>
          <p:nvPr/>
        </p:nvPicPr>
        <p:blipFill rotWithShape="1">
          <a:blip r:embed="rId3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>
  <p:cSld name="1_Titre et texte sur deux colonnes 1 3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1"/>
          </p:nvPr>
        </p:nvSpPr>
        <p:spPr>
          <a:xfrm>
            <a:off x="311700" y="1705675"/>
            <a:ext cx="3999900" cy="28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42" name="Google Shape;42;p16"/>
          <p:cNvPicPr preferRelativeResize="0"/>
          <p:nvPr/>
        </p:nvPicPr>
        <p:blipFill rotWithShape="1">
          <a:blip r:embed="rId2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6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title" idx="2"/>
          </p:nvPr>
        </p:nvSpPr>
        <p:spPr>
          <a:xfrm>
            <a:off x="311700" y="953675"/>
            <a:ext cx="39999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6"/>
          <p:cNvSpPr>
            <a:spLocks noGrp="1"/>
          </p:cNvSpPr>
          <p:nvPr>
            <p:ph type="pic" idx="3"/>
          </p:nvPr>
        </p:nvSpPr>
        <p:spPr>
          <a:xfrm>
            <a:off x="4647227" y="-21399"/>
            <a:ext cx="4496938" cy="517517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1 1">
  <p:cSld name="1_Diapositive de titre 1 1">
    <p:bg>
      <p:bgPr>
        <a:solidFill>
          <a:srgbClr val="D21F2E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>
            <a:spLocks noGrp="1"/>
          </p:cNvSpPr>
          <p:nvPr>
            <p:ph type="pic" idx="2"/>
          </p:nvPr>
        </p:nvSpPr>
        <p:spPr>
          <a:xfrm>
            <a:off x="4647227" y="-21399"/>
            <a:ext cx="4496938" cy="5175171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17"/>
          <p:cNvSpPr txBox="1">
            <a:spLocks noGrp="1"/>
          </p:cNvSpPr>
          <p:nvPr>
            <p:ph type="ctrTitle"/>
          </p:nvPr>
        </p:nvSpPr>
        <p:spPr>
          <a:xfrm>
            <a:off x="502325" y="1090025"/>
            <a:ext cx="3837600" cy="2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subTitle" idx="1"/>
          </p:nvPr>
        </p:nvSpPr>
        <p:spPr>
          <a:xfrm>
            <a:off x="502322" y="3376138"/>
            <a:ext cx="32571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2">
  <p:cSld name="TITLE_AND_TWO_COLUMNS_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8"/>
          <p:cNvPicPr preferRelativeResize="0"/>
          <p:nvPr/>
        </p:nvPicPr>
        <p:blipFill rotWithShape="1">
          <a:blip r:embed="rId2">
            <a:alphaModFix/>
          </a:blip>
          <a:srcRect t="13758" b="13750"/>
          <a:stretch/>
        </p:blipFill>
        <p:spPr>
          <a:xfrm>
            <a:off x="642600" y="-22025"/>
            <a:ext cx="8066248" cy="518754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1574475" y="410000"/>
            <a:ext cx="5995200" cy="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18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1574475" y="1297700"/>
            <a:ext cx="5995200" cy="3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●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BM Plex Sans"/>
              <a:buChar char="●"/>
              <a:defRPr sz="13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"/>
              <a:buChar char="○"/>
              <a:defRPr sz="12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●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○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■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●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○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■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2 1">
  <p:cSld name="TITLE_AND_TWO_COLUMNS_2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9"/>
          <p:cNvPicPr preferRelativeResize="0"/>
          <p:nvPr/>
        </p:nvPicPr>
        <p:blipFill rotWithShape="1">
          <a:blip r:embed="rId2">
            <a:alphaModFix/>
          </a:blip>
          <a:srcRect t="14062" b="13452"/>
          <a:stretch/>
        </p:blipFill>
        <p:spPr>
          <a:xfrm>
            <a:off x="642600" y="-22025"/>
            <a:ext cx="8066248" cy="518754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1574475" y="410000"/>
            <a:ext cx="5995200" cy="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60" name="Google Shape;60;p19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9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1"/>
          </p:nvPr>
        </p:nvSpPr>
        <p:spPr>
          <a:xfrm>
            <a:off x="1574475" y="1297700"/>
            <a:ext cx="5995200" cy="3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●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BM Plex Sans"/>
              <a:buChar char="●"/>
              <a:defRPr sz="13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"/>
              <a:buChar char="○"/>
              <a:defRPr sz="12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●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○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■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●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○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■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2400"/>
              <a:buFont typeface="IBM Plex Sans"/>
              <a:buNone/>
              <a:defRPr sz="2400" b="1" i="0" u="none" strike="noStrike" cap="none">
                <a:solidFill>
                  <a:srgbClr val="D21F2E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600"/>
              <a:buFont typeface="IBM Plex Sans"/>
              <a:buChar char="●"/>
              <a:defRPr sz="16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300"/>
              <a:buFont typeface="IBM Plex Sans"/>
              <a:buChar char="●"/>
              <a:defRPr sz="13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200"/>
              <a:buFont typeface="IBM Plex Sans"/>
              <a:buChar char="○"/>
              <a:defRPr sz="12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000"/>
              <a:buFont typeface="IBM Plex Sans"/>
              <a:buChar char="●"/>
              <a:defRPr sz="10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○"/>
              <a:defRPr sz="10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■"/>
              <a:defRPr sz="10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●"/>
              <a:defRPr sz="10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○"/>
              <a:defRPr sz="10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■"/>
              <a:defRPr sz="10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pic>
        <p:nvPicPr>
          <p:cNvPr id="8" name="Google Shape;8;p1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4420000"/>
            <a:ext cx="1000499" cy="72350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4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Relationship Id="rId9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"/>
          <p:cNvSpPr/>
          <p:nvPr/>
        </p:nvSpPr>
        <p:spPr>
          <a:xfrm>
            <a:off x="7914663" y="1474446"/>
            <a:ext cx="1193400" cy="49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19" name="Google Shape;119;p1"/>
          <p:cNvSpPr txBox="1">
            <a:spLocks noGrp="1"/>
          </p:cNvSpPr>
          <p:nvPr>
            <p:ph type="ctrTitle"/>
          </p:nvPr>
        </p:nvSpPr>
        <p:spPr>
          <a:xfrm>
            <a:off x="1455250" y="671639"/>
            <a:ext cx="6507900" cy="132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36111"/>
              <a:buNone/>
            </a:pPr>
            <a:r>
              <a:rPr lang="fr-FR"/>
              <a:t>20</a:t>
            </a:r>
            <a:r>
              <a:rPr lang="fr-FR" baseline="30000"/>
              <a:t>e</a:t>
            </a:r>
            <a:r>
              <a:rPr lang="fr-FR"/>
              <a:t> Journée de la filière </a:t>
            </a:r>
            <a:br>
              <a:rPr lang="fr-FR"/>
            </a:br>
            <a:r>
              <a:rPr lang="fr-FR"/>
              <a:t>FilRougE-MCGRE</a:t>
            </a:r>
            <a:br>
              <a:rPr lang="fr-FR"/>
            </a:br>
            <a:endParaRPr sz="1600"/>
          </a:p>
        </p:txBody>
      </p:sp>
      <p:sp>
        <p:nvSpPr>
          <p:cNvPr id="120" name="Google Shape;120;p1"/>
          <p:cNvSpPr txBox="1">
            <a:spLocks noGrp="1"/>
          </p:cNvSpPr>
          <p:nvPr>
            <p:ph type="subTitle" idx="1"/>
          </p:nvPr>
        </p:nvSpPr>
        <p:spPr>
          <a:xfrm>
            <a:off x="2202100" y="4214190"/>
            <a:ext cx="5014200" cy="51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r-FR"/>
              <a:t>27 juin 2025</a:t>
            </a:r>
            <a:endParaRPr/>
          </a:p>
        </p:txBody>
      </p:sp>
      <p:pic>
        <p:nvPicPr>
          <p:cNvPr id="121" name="Google Shape;12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4678016"/>
            <a:ext cx="885836" cy="33296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"/>
          <p:cNvSpPr txBox="1"/>
          <p:nvPr/>
        </p:nvSpPr>
        <p:spPr>
          <a:xfrm>
            <a:off x="1226800" y="2341625"/>
            <a:ext cx="67689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BM Plex Sans"/>
              <a:buNone/>
            </a:pPr>
            <a:r>
              <a:rPr lang="fr-FR" sz="29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Nouvel Outil d’ETP: le POP’ SICKLE</a:t>
            </a:r>
            <a:endParaRPr sz="2900" b="1"/>
          </a:p>
        </p:txBody>
      </p:sp>
      <p:pic>
        <p:nvPicPr>
          <p:cNvPr id="123" name="Google Shape;123;p1" title="LogoFablab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183" y="1494744"/>
            <a:ext cx="1104440" cy="6234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1"/>
          <p:cNvGrpSpPr/>
          <p:nvPr/>
        </p:nvGrpSpPr>
        <p:grpSpPr>
          <a:xfrm>
            <a:off x="7914613" y="49514"/>
            <a:ext cx="1193477" cy="710680"/>
            <a:chOff x="2958480" y="4399200"/>
            <a:chExt cx="768300" cy="457500"/>
          </a:xfrm>
        </p:grpSpPr>
        <p:sp>
          <p:nvSpPr>
            <p:cNvPr id="125" name="Google Shape;125;p1"/>
            <p:cNvSpPr/>
            <p:nvPr/>
          </p:nvSpPr>
          <p:spPr>
            <a:xfrm>
              <a:off x="2958480" y="4399200"/>
              <a:ext cx="768300" cy="457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42025" tIns="142025" rIns="142025" bIns="142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75"/>
                <a:buFont typeface="Arial"/>
                <a:buNone/>
              </a:pPr>
              <a:endParaRPr sz="217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6" name="Google Shape;126;p1"/>
            <p:cNvPicPr preferRelativeResize="0"/>
            <p:nvPr/>
          </p:nvPicPr>
          <p:blipFill rotWithShape="1">
            <a:blip r:embed="rId5">
              <a:alphaModFix/>
            </a:blip>
            <a:srcRect l="9901" t="7291" r="9140" b="15791"/>
            <a:stretch/>
          </p:blipFill>
          <p:spPr>
            <a:xfrm>
              <a:off x="2973960" y="4416120"/>
              <a:ext cx="720720" cy="4071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1"/>
          <p:cNvPicPr preferRelativeResize="0"/>
          <p:nvPr/>
        </p:nvPicPr>
        <p:blipFill rotWithShape="1">
          <a:blip r:embed="rId6">
            <a:alphaModFix/>
          </a:blip>
          <a:srcRect r="23524"/>
          <a:stretch/>
        </p:blipFill>
        <p:spPr>
          <a:xfrm>
            <a:off x="7914700" y="888550"/>
            <a:ext cx="1193500" cy="4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3690225" y="3302600"/>
            <a:ext cx="51009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BM Plex Sans"/>
              <a:buNone/>
            </a:pPr>
            <a:r>
              <a:rPr lang="fr-FR" sz="15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Dr Claire Falguiere </a:t>
            </a:r>
            <a:r>
              <a:rPr lang="fr-FR" sz="11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Hôpital Bicêtre APHP Paris Saclay</a:t>
            </a:r>
            <a:endParaRPr sz="1700">
              <a:solidFill>
                <a:schemeClr val="lt1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BM Plex Sans"/>
              <a:buNone/>
            </a:pPr>
            <a:r>
              <a:rPr lang="fr-FR" sz="15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Mme Estelle Mechain </a:t>
            </a:r>
            <a:r>
              <a:rPr lang="fr-FR" sz="11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IDE coordinatrice CHIC</a:t>
            </a:r>
            <a:endParaRPr sz="1100">
              <a:solidFill>
                <a:schemeClr val="lt1"/>
              </a:solidFill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15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Mathieu Eymeoud</a:t>
            </a:r>
            <a:r>
              <a:rPr lang="fr-FR" sz="8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 </a:t>
            </a:r>
            <a:r>
              <a:rPr lang="fr-FR" sz="11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et</a:t>
            </a:r>
            <a:r>
              <a:rPr lang="fr-FR" sz="8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 </a:t>
            </a:r>
            <a:r>
              <a:rPr lang="fr-FR" sz="15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Antoine Grichoirs</a:t>
            </a:r>
            <a:r>
              <a:rPr lang="fr-FR" sz="8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 </a:t>
            </a:r>
            <a:r>
              <a:rPr lang="fr-FR" sz="11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du FabLab HéphaÏstos</a:t>
            </a:r>
            <a:endParaRPr sz="1100">
              <a:latin typeface="IBM Plex Sans Medium"/>
              <a:ea typeface="IBM Plex Sans Medium"/>
              <a:cs typeface="IBM Plex Sans Medium"/>
              <a:sym typeface="IBM Plex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500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6b026fae3b_0_4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POP’ SICKLE</a:t>
            </a:r>
            <a:endParaRPr/>
          </a:p>
        </p:txBody>
      </p:sp>
      <p:sp>
        <p:nvSpPr>
          <p:cNvPr id="219" name="Google Shape;219;g36b026fae3b_0_43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sp>
        <p:nvSpPr>
          <p:cNvPr id="220" name="Google Shape;220;g36b026fae3b_0_43"/>
          <p:cNvSpPr txBox="1">
            <a:spLocks noGrp="1"/>
          </p:cNvSpPr>
          <p:nvPr>
            <p:ph type="body" idx="1"/>
          </p:nvPr>
        </p:nvSpPr>
        <p:spPr>
          <a:xfrm>
            <a:off x="311700" y="1094325"/>
            <a:ext cx="43317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u="sng"/>
              <a:t>Objectif</a:t>
            </a:r>
            <a:r>
              <a:rPr lang="fr-FR"/>
              <a:t>: 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-FR"/>
              <a:t>expliquer le phénomène de falciformation des globules rouges dans la drépanocytose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fr-FR"/>
              <a:t>montrer l’effet bénéfique du siklos sur la déformation des globules rouges  </a:t>
            </a:r>
            <a:endParaRPr/>
          </a:p>
        </p:txBody>
      </p:sp>
      <p:pic>
        <p:nvPicPr>
          <p:cNvPr id="221" name="Google Shape;221;g36b026fae3b_0_43" title="Falciform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174" y="440425"/>
            <a:ext cx="3225375" cy="214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6b026fae3b_0_43" title="Falciforme2.png"/>
          <p:cNvPicPr preferRelativeResize="0"/>
          <p:nvPr/>
        </p:nvPicPr>
        <p:blipFill rotWithShape="1">
          <a:blip r:embed="rId4">
            <a:alphaModFix/>
          </a:blip>
          <a:srcRect l="3746" t="3755" r="3755" b="3746"/>
          <a:stretch/>
        </p:blipFill>
        <p:spPr>
          <a:xfrm>
            <a:off x="5367180" y="2553403"/>
            <a:ext cx="3225364" cy="2149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6b026fae3b_0_43" title="CarrePopSickle.png"/>
          <p:cNvPicPr preferRelativeResize="0"/>
          <p:nvPr/>
        </p:nvPicPr>
        <p:blipFill rotWithShape="1">
          <a:blip r:embed="rId5">
            <a:alphaModFix/>
          </a:blip>
          <a:srcRect t="20944" b="20939"/>
          <a:stretch/>
        </p:blipFill>
        <p:spPr>
          <a:xfrm>
            <a:off x="958525" y="2924925"/>
            <a:ext cx="3536476" cy="20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6b026fae3b_0_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4678016"/>
            <a:ext cx="885839" cy="33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6b026fae3b_0_13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Conception</a:t>
            </a:r>
            <a:endParaRPr/>
          </a:p>
        </p:txBody>
      </p:sp>
      <p:sp>
        <p:nvSpPr>
          <p:cNvPr id="230" name="Google Shape;230;g36b026fae3b_0_136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  <p:pic>
        <p:nvPicPr>
          <p:cNvPr id="231" name="Google Shape;231;g36b026fae3b_0_136" title="9d3f5737-c55d-4f85-b043-d393bb388460~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6700" y="787250"/>
            <a:ext cx="2678499" cy="356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36b026fae3b_0_136" title="Photo de Clair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2826" y="786100"/>
            <a:ext cx="2678499" cy="357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6b026fae3b_0_136"/>
          <p:cNvPicPr preferRelativeResize="0"/>
          <p:nvPr/>
        </p:nvPicPr>
        <p:blipFill rotWithShape="1">
          <a:blip r:embed="rId5">
            <a:alphaModFix/>
          </a:blip>
          <a:srcRect l="11036" t="3540" r="19242"/>
          <a:stretch/>
        </p:blipFill>
        <p:spPr>
          <a:xfrm>
            <a:off x="1761749" y="1261650"/>
            <a:ext cx="1604524" cy="1522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6b026fae3b_0_136"/>
          <p:cNvPicPr preferRelativeResize="0"/>
          <p:nvPr/>
        </p:nvPicPr>
        <p:blipFill rotWithShape="1">
          <a:blip r:embed="rId6">
            <a:alphaModFix/>
          </a:blip>
          <a:srcRect t="23206"/>
          <a:stretch/>
        </p:blipFill>
        <p:spPr>
          <a:xfrm>
            <a:off x="121575" y="1261650"/>
            <a:ext cx="1604525" cy="156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36b026fae3b_0_136" title="Kit2DrépaZoom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949" y="2901800"/>
            <a:ext cx="2523551" cy="16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36b026fae3b_0_1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" y="4678016"/>
            <a:ext cx="885839" cy="33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6b026fae3b_0_49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  <p:pic>
        <p:nvPicPr>
          <p:cNvPr id="242" name="Google Shape;242;g36b026fae3b_0_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700" y="1473200"/>
            <a:ext cx="4327376" cy="28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36b026fae3b_0_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6652" y="1473200"/>
            <a:ext cx="4327346" cy="28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36b026fae3b_0_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78016"/>
            <a:ext cx="885839" cy="33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"/>
          <p:cNvSpPr>
            <a:spLocks noGrp="1"/>
          </p:cNvSpPr>
          <p:nvPr>
            <p:ph type="pic" idx="2"/>
          </p:nvPr>
        </p:nvSpPr>
        <p:spPr>
          <a:xfrm>
            <a:off x="4647227" y="-21399"/>
            <a:ext cx="4496938" cy="5175171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7"/>
          <p:cNvSpPr txBox="1">
            <a:spLocks noGrp="1"/>
          </p:cNvSpPr>
          <p:nvPr>
            <p:ph type="ctrTitle"/>
          </p:nvPr>
        </p:nvSpPr>
        <p:spPr>
          <a:xfrm>
            <a:off x="502325" y="1090025"/>
            <a:ext cx="3837600" cy="2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Arial"/>
              <a:buNone/>
            </a:pPr>
            <a:r>
              <a:rPr lang="fr-FR" sz="3290" b="0">
                <a:latin typeface="IBM Plex Sans Medium"/>
                <a:ea typeface="IBM Plex Sans Medium"/>
                <a:cs typeface="IBM Plex Sans Medium"/>
                <a:sym typeface="IBM Plex Sans Medium"/>
              </a:rPr>
              <a:t>Un grand merci aux enfants qui nous inspirent et au fablab qui donne vie à nos idées !</a:t>
            </a:r>
            <a:endParaRPr sz="2660"/>
          </a:p>
        </p:txBody>
      </p:sp>
      <p:sp>
        <p:nvSpPr>
          <p:cNvPr id="251" name="Google Shape;251;p7"/>
          <p:cNvSpPr txBox="1">
            <a:spLocks noGrp="1"/>
          </p:cNvSpPr>
          <p:nvPr>
            <p:ph type="sldNum" idx="12"/>
          </p:nvPr>
        </p:nvSpPr>
        <p:spPr>
          <a:xfrm>
            <a:off x="8594725" y="4794250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4678016"/>
            <a:ext cx="885836" cy="33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7" title="PXL_20231013_13135283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225" y="963700"/>
            <a:ext cx="4496952" cy="337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6b026fae3b_0_0"/>
          <p:cNvSpPr txBox="1">
            <a:spLocks noGrp="1"/>
          </p:cNvSpPr>
          <p:nvPr>
            <p:ph type="title"/>
          </p:nvPr>
        </p:nvSpPr>
        <p:spPr>
          <a:xfrm>
            <a:off x="1316350" y="431375"/>
            <a:ext cx="7734300" cy="38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500" b="0">
                <a:latin typeface="IBM Plex Sans Light"/>
                <a:ea typeface="IBM Plex Sans Light"/>
                <a:cs typeface="IBM Plex Sans Light"/>
                <a:sym typeface="IBM Plex Sans Light"/>
              </a:rPr>
              <a:t>Retrouvez nous </a:t>
            </a:r>
            <a:endParaRPr sz="4500" b="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500" b="0">
                <a:latin typeface="IBM Plex Sans Light"/>
                <a:ea typeface="IBM Plex Sans Light"/>
                <a:cs typeface="IBM Plex Sans Light"/>
                <a:sym typeface="IBM Plex Sans Light"/>
              </a:rPr>
              <a:t>à la pause pour récupérer un</a:t>
            </a:r>
            <a:endParaRPr sz="4500" b="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500" b="0">
                <a:latin typeface="IBM Plex Sans Light"/>
                <a:ea typeface="IBM Plex Sans Light"/>
                <a:cs typeface="IBM Plex Sans Light"/>
                <a:sym typeface="IBM Plex Sans Light"/>
              </a:rPr>
              <a:t>POP’ SICKLE offert par </a:t>
            </a:r>
            <a:endParaRPr sz="4300"/>
          </a:p>
        </p:txBody>
      </p:sp>
      <p:sp>
        <p:nvSpPr>
          <p:cNvPr id="259" name="Google Shape;259;g36b026fae3b_0_0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  <p:pic>
        <p:nvPicPr>
          <p:cNvPr id="260" name="Google Shape;260;g36b026fae3b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6425" y="3908650"/>
            <a:ext cx="3112151" cy="11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6b026fae3b_0_0" title="KitPopSickleComposi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0775" y="96725"/>
            <a:ext cx="1639875" cy="109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36b026fae3b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4678016"/>
            <a:ext cx="885839" cy="33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6b026fae3b_0_2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Distribution du Drépano Flow</a:t>
            </a:r>
            <a:endParaRPr/>
          </a:p>
        </p:txBody>
      </p:sp>
      <p:sp>
        <p:nvSpPr>
          <p:cNvPr id="134" name="Google Shape;134;g36b026fae3b_0_29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  <p:pic>
        <p:nvPicPr>
          <p:cNvPr id="135" name="Google Shape;135;g36b026fae3b_0_29"/>
          <p:cNvPicPr preferRelativeResize="0"/>
          <p:nvPr/>
        </p:nvPicPr>
        <p:blipFill rotWithShape="1">
          <a:blip r:embed="rId3">
            <a:alphaModFix/>
          </a:blip>
          <a:srcRect l="13380" t="11180" r="13380" b="11180"/>
          <a:stretch/>
        </p:blipFill>
        <p:spPr>
          <a:xfrm>
            <a:off x="5135833" y="3045100"/>
            <a:ext cx="1414381" cy="212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6b026fae3b_0_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5050" y="1"/>
            <a:ext cx="2164475" cy="324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6b026fae3b_0_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9524" y="24"/>
            <a:ext cx="2164475" cy="324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6b026fae3b_0_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9523" y="3023077"/>
            <a:ext cx="2164474" cy="216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6b026fae3b_0_29" title="PXL_20231013_14312254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356750"/>
            <a:ext cx="2217024" cy="295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6b026fae3b_0_29" title="PXL_20231013_143058105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17022" y="1356763"/>
            <a:ext cx="2217024" cy="295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36b026fae3b_0_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" y="4678016"/>
            <a:ext cx="885839" cy="33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71"/>
              <a:buFont typeface="IBM Plex Sans"/>
              <a:buNone/>
            </a:pPr>
            <a:r>
              <a:rPr lang="fr-FR" sz="3540" b="0"/>
              <a:t>Résultats du sondage : Kit Drépanoflow</a:t>
            </a:r>
            <a:endParaRPr sz="2460"/>
          </a:p>
        </p:txBody>
      </p:sp>
      <p:sp>
        <p:nvSpPr>
          <p:cNvPr id="147" name="Google Shape;147;p2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  <p:pic>
        <p:nvPicPr>
          <p:cNvPr id="148" name="Google Shape;14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4678016"/>
            <a:ext cx="885836" cy="33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6b026fae3b_0_14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sp>
        <p:nvSpPr>
          <p:cNvPr id="154" name="Google Shape;154;g36b026fae3b_0_14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D21F2E"/>
                </a:solidFill>
                <a:latin typeface="IBM Plex Sans"/>
                <a:ea typeface="IBM Plex Sans"/>
                <a:cs typeface="IBM Plex Sans"/>
                <a:sym typeface="IBM Plex Sans"/>
              </a:rPr>
              <a:t>Sondage lancé en 2023 lors de la première distribution des kits</a:t>
            </a:r>
            <a:endParaRPr sz="2400" b="1">
              <a:solidFill>
                <a:srgbClr val="D21F2E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55" name="Google Shape;155;g36b026fae3b_0_14"/>
          <p:cNvSpPr txBox="1"/>
          <p:nvPr/>
        </p:nvSpPr>
        <p:spPr>
          <a:xfrm>
            <a:off x="261273" y="1764505"/>
            <a:ext cx="4151100" cy="2384100"/>
          </a:xfrm>
          <a:prstGeom prst="rect">
            <a:avLst/>
          </a:prstGeom>
          <a:noFill/>
          <a:ln w="9525" cap="flat" cmpd="sng">
            <a:solidFill>
              <a:srgbClr val="1142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2766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400"/>
              <a:buFont typeface="Calibri"/>
              <a:buChar char="-"/>
            </a:pPr>
            <a:r>
              <a:rPr lang="fr-FR" b="1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85% avaient utilisés le kit</a:t>
            </a:r>
            <a:endParaRPr>
              <a:solidFill>
                <a:srgbClr val="666666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327660" lvl="0" indent="-2857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400"/>
              <a:buFont typeface="Calibri"/>
              <a:buChar char="-"/>
            </a:pPr>
            <a:r>
              <a:rPr lang="fr-FR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Autant avec des </a:t>
            </a:r>
            <a:r>
              <a:rPr lang="fr-FR" b="1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enfants</a:t>
            </a:r>
            <a:r>
              <a:rPr lang="fr-FR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, des </a:t>
            </a:r>
            <a:r>
              <a:rPr lang="fr-FR" b="1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adolescents</a:t>
            </a:r>
            <a:r>
              <a:rPr lang="fr-FR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 qu'avec des </a:t>
            </a:r>
            <a:r>
              <a:rPr lang="fr-FR" b="1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adultes</a:t>
            </a:r>
            <a:r>
              <a:rPr lang="fr-FR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endParaRPr>
              <a:solidFill>
                <a:srgbClr val="666666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327660" lvl="0" indent="-196849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327660" lvl="0" indent="-2857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400"/>
              <a:buFont typeface="Calibri"/>
              <a:buChar char="-"/>
            </a:pPr>
            <a:r>
              <a:rPr lang="fr-FR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Utilisés dans </a:t>
            </a:r>
            <a:r>
              <a:rPr lang="fr-FR" b="1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diverses circonstances</a:t>
            </a:r>
            <a:r>
              <a:rPr lang="fr-FR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 : </a:t>
            </a:r>
            <a:r>
              <a:rPr lang="fr-FR" b="1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consultation</a:t>
            </a:r>
            <a:r>
              <a:rPr lang="fr-FR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fr-FR" sz="11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(32%)</a:t>
            </a:r>
            <a:r>
              <a:rPr lang="fr-FR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 et </a:t>
            </a:r>
            <a:r>
              <a:rPr lang="fr-FR" b="1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séance d'ETP</a:t>
            </a:r>
            <a:r>
              <a:rPr lang="fr-FR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fr-FR" sz="11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(32%)</a:t>
            </a:r>
            <a:r>
              <a:rPr lang="fr-FR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            Mais aussi en HDJ </a:t>
            </a:r>
            <a:r>
              <a:rPr lang="fr-FR" sz="11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(18%)</a:t>
            </a:r>
            <a:r>
              <a:rPr lang="fr-FR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 et hospitalisation </a:t>
            </a:r>
            <a:r>
              <a:rPr lang="fr-FR" sz="11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(8%)</a:t>
            </a:r>
            <a:endParaRPr>
              <a:solidFill>
                <a:srgbClr val="666666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56" name="Google Shape;156;g36b026fae3b_0_14"/>
          <p:cNvSpPr txBox="1"/>
          <p:nvPr/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4</a:t>
            </a:fld>
            <a:endParaRPr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57" name="Google Shape;157;g36b026fae3b_0_14"/>
          <p:cNvSpPr txBox="1"/>
          <p:nvPr/>
        </p:nvSpPr>
        <p:spPr>
          <a:xfrm>
            <a:off x="3538994" y="819204"/>
            <a:ext cx="1545900" cy="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12415B"/>
                </a:solidFill>
                <a:latin typeface="IBM Plex Sans"/>
                <a:ea typeface="IBM Plex Sans"/>
                <a:cs typeface="IBM Plex Sans"/>
                <a:sym typeface="IBM Plex Sans"/>
              </a:rPr>
              <a:t>26 réponses</a:t>
            </a:r>
            <a:endParaRPr sz="1800" b="1">
              <a:solidFill>
                <a:srgbClr val="12415B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58" name="Google Shape;158;g36b026fae3b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4678016"/>
            <a:ext cx="885839" cy="33296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6b026fae3b_0_14"/>
          <p:cNvSpPr txBox="1"/>
          <p:nvPr/>
        </p:nvSpPr>
        <p:spPr>
          <a:xfrm>
            <a:off x="4632686" y="1156501"/>
            <a:ext cx="25881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Font typeface="IBM Plex Sans"/>
              <a:buNone/>
            </a:pPr>
            <a:r>
              <a:rPr lang="fr-FR" sz="1800" b="1" i="1" u="none" strike="noStrike" cap="none">
                <a:solidFill>
                  <a:srgbClr val="12415B"/>
                </a:solidFill>
                <a:latin typeface="IBM Plex Sans"/>
                <a:ea typeface="IBM Plex Sans"/>
                <a:cs typeface="IBM Plex Sans"/>
                <a:sym typeface="IBM Plex Sans"/>
              </a:rPr>
              <a:t>Impact et utilité</a:t>
            </a:r>
            <a:endParaRPr/>
          </a:p>
        </p:txBody>
      </p:sp>
      <p:sp>
        <p:nvSpPr>
          <p:cNvPr id="160" name="Google Shape;160;g36b026fae3b_0_14"/>
          <p:cNvSpPr txBox="1"/>
          <p:nvPr/>
        </p:nvSpPr>
        <p:spPr>
          <a:xfrm>
            <a:off x="262393" y="1148097"/>
            <a:ext cx="25881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Font typeface="IBM Plex Sans"/>
              <a:buNone/>
            </a:pPr>
            <a:r>
              <a:rPr lang="fr-FR" sz="1800" b="1" i="1" u="none" strike="noStrike" cap="none">
                <a:solidFill>
                  <a:srgbClr val="12415B"/>
                </a:solidFill>
                <a:latin typeface="IBM Plex Sans"/>
                <a:ea typeface="IBM Plex Sans"/>
                <a:cs typeface="IBM Plex Sans"/>
                <a:sym typeface="IBM Plex Sans"/>
              </a:rPr>
              <a:t>Utilisation du kit</a:t>
            </a:r>
            <a:endParaRPr/>
          </a:p>
        </p:txBody>
      </p:sp>
      <p:sp>
        <p:nvSpPr>
          <p:cNvPr id="161" name="Google Shape;161;g36b026fae3b_0_14"/>
          <p:cNvSpPr txBox="1"/>
          <p:nvPr/>
        </p:nvSpPr>
        <p:spPr>
          <a:xfrm>
            <a:off x="4582263" y="1757222"/>
            <a:ext cx="4243500" cy="2384100"/>
          </a:xfrm>
          <a:prstGeom prst="rect">
            <a:avLst/>
          </a:prstGeom>
          <a:noFill/>
          <a:ln w="9525" cap="flat" cmpd="sng">
            <a:solidFill>
              <a:srgbClr val="1142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327660" marR="0" lvl="0" indent="-2785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ct val="108107"/>
              <a:buFont typeface="Calibri"/>
              <a:buChar char="-"/>
            </a:pPr>
            <a:r>
              <a:rPr lang="fr-FR" sz="14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Améliorer la </a:t>
            </a:r>
            <a:r>
              <a:rPr lang="fr-FR" sz="1400" b="1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compréhension de la maladie</a:t>
            </a:r>
            <a:r>
              <a:rPr lang="fr-FR" sz="14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: </a:t>
            </a:r>
            <a:endParaRPr sz="1400" b="0" i="0" u="none" strike="noStrike" cap="none">
              <a:solidFill>
                <a:srgbClr val="666666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4191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ct val="108107"/>
              <a:buFont typeface="IBM Plex Sans"/>
              <a:buNone/>
            </a:pPr>
            <a:endParaRPr sz="1400" b="0" i="0" u="none" strike="noStrike" cap="none">
              <a:solidFill>
                <a:srgbClr val="666666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327660" marR="0" lvl="0" indent="-278541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ct val="108107"/>
              <a:buFont typeface="Calibri"/>
              <a:buChar char="-"/>
            </a:pPr>
            <a:r>
              <a:rPr lang="fr-FR" sz="14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 </a:t>
            </a:r>
            <a:r>
              <a:rPr lang="fr-FR" sz="1400" b="1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extrêmement utile </a:t>
            </a:r>
            <a:r>
              <a:rPr lang="fr-FR" sz="11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(39%)</a:t>
            </a:r>
            <a:r>
              <a:rPr lang="fr-FR" sz="1400" b="1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, très utile</a:t>
            </a:r>
            <a:r>
              <a:rPr lang="fr-FR" sz="14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fr-FR" sz="11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(48%)</a:t>
            </a:r>
            <a:r>
              <a:rPr lang="fr-FR" sz="14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,</a:t>
            </a:r>
            <a:r>
              <a:rPr lang="fr-FR" sz="1400" b="1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fr-FR" sz="14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assez utile </a:t>
            </a:r>
            <a:r>
              <a:rPr lang="fr-FR" sz="11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(13%)</a:t>
            </a:r>
            <a:endParaRPr sz="1400" b="0" i="0" u="none" strike="noStrike" cap="none">
              <a:solidFill>
                <a:srgbClr val="666666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327660" marR="0" lvl="0" indent="-196849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ct val="108107"/>
              <a:buFont typeface="Calibri"/>
              <a:buNone/>
            </a:pPr>
            <a:endParaRPr sz="1400" b="0" i="0" u="none" strike="noStrike" cap="none">
              <a:solidFill>
                <a:srgbClr val="666666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327660" marR="0" lvl="0" indent="-278541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ct val="108107"/>
              <a:buFont typeface="Calibri"/>
              <a:buChar char="-"/>
            </a:pPr>
            <a:r>
              <a:rPr lang="fr-FR" sz="14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Améliorer la </a:t>
            </a:r>
            <a:r>
              <a:rPr lang="fr-FR" sz="1400" b="1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compréhension des traitements</a:t>
            </a:r>
            <a:r>
              <a:rPr lang="fr-FR" sz="14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 (</a:t>
            </a:r>
            <a:r>
              <a:rPr lang="fr-FR" sz="11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hydroxyurée, échanges transfusionnels :</a:t>
            </a:r>
            <a:endParaRPr sz="1400" b="0" i="0" u="none" strike="noStrike" cap="none">
              <a:solidFill>
                <a:srgbClr val="66666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191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ct val="137591"/>
              <a:buFont typeface="IBM Plex Sans"/>
              <a:buNone/>
            </a:pPr>
            <a:endParaRPr sz="1100" b="0" i="0" u="none" strike="noStrike" cap="none">
              <a:solidFill>
                <a:srgbClr val="666666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327660" marR="0" lvl="0" indent="-278541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ct val="108107"/>
              <a:buFont typeface="Calibri"/>
              <a:buChar char="-"/>
            </a:pPr>
            <a:r>
              <a:rPr lang="fr-FR" sz="14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extrêmement utile </a:t>
            </a:r>
            <a:r>
              <a:rPr lang="fr-FR" sz="11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(19%)</a:t>
            </a:r>
            <a:r>
              <a:rPr lang="fr-FR" sz="14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, </a:t>
            </a:r>
            <a:r>
              <a:rPr lang="fr-FR" sz="1400" b="1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très utile</a:t>
            </a:r>
            <a:r>
              <a:rPr lang="fr-FR" sz="14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fr-FR" sz="11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(52%)</a:t>
            </a:r>
            <a:r>
              <a:rPr lang="fr-FR" sz="14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, assez utile </a:t>
            </a:r>
            <a:r>
              <a:rPr lang="fr-FR" sz="11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(19%)</a:t>
            </a:r>
            <a:r>
              <a:rPr lang="fr-FR" sz="14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, pas très utile </a:t>
            </a:r>
            <a:r>
              <a:rPr lang="fr-FR" sz="12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(5%)</a:t>
            </a:r>
            <a:r>
              <a:rPr lang="fr-FR" sz="14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, pas du tout utile </a:t>
            </a:r>
            <a:r>
              <a:rPr lang="fr-FR" sz="12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(5%)</a:t>
            </a:r>
            <a:endParaRPr sz="1200" b="0" i="0" u="none" strike="noStrike" cap="none">
              <a:solidFill>
                <a:srgbClr val="66666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27660" marR="0" lvl="0" indent="-196849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ct val="108107"/>
              <a:buFont typeface="Calibri"/>
              <a:buNone/>
            </a:pPr>
            <a:endParaRPr sz="1400" b="1" i="0" u="none" strike="noStrike" cap="none">
              <a:solidFill>
                <a:srgbClr val="666666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62" name="Google Shape;162;g36b026fae3b_0_14"/>
          <p:cNvSpPr txBox="1"/>
          <p:nvPr/>
        </p:nvSpPr>
        <p:spPr>
          <a:xfrm>
            <a:off x="2102949" y="4266125"/>
            <a:ext cx="52476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Font typeface="IBM Plex Sans"/>
              <a:buNone/>
            </a:pPr>
            <a:r>
              <a:rPr lang="fr-FR" sz="1600" b="1" i="0" u="none" strike="noStrike" cap="none">
                <a:solidFill>
                  <a:srgbClr val="C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80% recommanderaient ce kit à d'autres équipes 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pic>
        <p:nvPicPr>
          <p:cNvPr id="168" name="Google Shape;16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4678016"/>
            <a:ext cx="885836" cy="33296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"/>
          <p:cNvSpPr txBox="1"/>
          <p:nvPr/>
        </p:nvSpPr>
        <p:spPr>
          <a:xfrm>
            <a:off x="441993" y="176187"/>
            <a:ext cx="3070200" cy="6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b="1">
                <a:solidFill>
                  <a:srgbClr val="D21F2E"/>
                </a:solidFill>
                <a:latin typeface="IBM Plex Sans"/>
                <a:ea typeface="IBM Plex Sans"/>
                <a:cs typeface="IBM Plex Sans"/>
                <a:sym typeface="IBM Plex Sans"/>
              </a:rPr>
              <a:t>Montage du kit</a:t>
            </a:r>
            <a:endParaRPr sz="3000" b="1">
              <a:solidFill>
                <a:srgbClr val="D21F2E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70" name="Google Shape;170;p4"/>
          <p:cNvSpPr txBox="1"/>
          <p:nvPr/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5</a:t>
            </a:fld>
            <a:endParaRPr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71" name="Google Shape;17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4678016"/>
            <a:ext cx="885839" cy="33296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"/>
          <p:cNvSpPr txBox="1"/>
          <p:nvPr/>
        </p:nvSpPr>
        <p:spPr>
          <a:xfrm>
            <a:off x="4712581" y="1724326"/>
            <a:ext cx="4030200" cy="16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BM Plex Sans"/>
              <a:buChar char="●"/>
            </a:pPr>
            <a:r>
              <a:rPr lang="fr-FR" sz="24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Utiliser des         </a:t>
            </a:r>
            <a:r>
              <a:rPr lang="fr-FR" sz="2400" b="1">
                <a:solidFill>
                  <a:srgbClr val="C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bouteilles de 50 cl de boissons gazeuses </a:t>
            </a:r>
            <a:endParaRPr sz="1600" b="1">
              <a:solidFill>
                <a:srgbClr val="C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73" name="Google Shape;173;p4"/>
          <p:cNvSpPr txBox="1"/>
          <p:nvPr/>
        </p:nvSpPr>
        <p:spPr>
          <a:xfrm>
            <a:off x="180934" y="1572355"/>
            <a:ext cx="3847200" cy="20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666666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412750" marR="0" lvl="0" indent="-2857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Ne s'adapte pas avec des bouteilles d'eau plate </a:t>
            </a:r>
            <a:endParaRPr sz="1600" b="0" i="0" u="none" strike="noStrike" cap="none">
              <a:solidFill>
                <a:srgbClr val="666666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412750" marR="0" lvl="0" indent="-2857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Ne fonctionne pas avec un goulot large</a:t>
            </a:r>
            <a:endParaRPr sz="1600" b="0" i="0" u="none" strike="noStrike" cap="none">
              <a:solidFill>
                <a:srgbClr val="666666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412750" marR="0" lvl="0" indent="-2857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0" i="0" u="none" strike="noStrike" cap="none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Pas assez de globules rouges dans le kit pour les bouteilles d'1l </a:t>
            </a:r>
            <a:endParaRPr sz="14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"/>
          <p:cNvSpPr txBox="1"/>
          <p:nvPr/>
        </p:nvSpPr>
        <p:spPr>
          <a:xfrm>
            <a:off x="430482" y="1122884"/>
            <a:ext cx="25881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Font typeface="IBM Plex Sans"/>
              <a:buNone/>
            </a:pPr>
            <a:r>
              <a:rPr lang="fr-FR" sz="1800" b="1" i="1" u="none" strike="noStrike" cap="none">
                <a:solidFill>
                  <a:srgbClr val="12415B"/>
                </a:solidFill>
                <a:latin typeface="IBM Plex Sans"/>
                <a:ea typeface="IBM Plex Sans"/>
                <a:cs typeface="IBM Plex Sans"/>
                <a:sym typeface="IBM Plex Sans"/>
              </a:rPr>
              <a:t>Problèmes soulevés</a:t>
            </a:r>
            <a:endParaRPr/>
          </a:p>
        </p:txBody>
      </p:sp>
      <p:sp>
        <p:nvSpPr>
          <p:cNvPr id="175" name="Google Shape;175;p4"/>
          <p:cNvSpPr txBox="1"/>
          <p:nvPr/>
        </p:nvSpPr>
        <p:spPr>
          <a:xfrm>
            <a:off x="5120144" y="1122884"/>
            <a:ext cx="25881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Font typeface="IBM Plex Sans"/>
              <a:buNone/>
            </a:pPr>
            <a:r>
              <a:rPr lang="fr-FR" sz="1800" b="1" i="1" u="none" strike="noStrike" cap="non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Solutions proposées</a:t>
            </a:r>
            <a:endParaRPr/>
          </a:p>
        </p:txBody>
      </p:sp>
      <p:sp>
        <p:nvSpPr>
          <p:cNvPr id="176" name="Google Shape;176;p4"/>
          <p:cNvSpPr txBox="1"/>
          <p:nvPr/>
        </p:nvSpPr>
        <p:spPr>
          <a:xfrm>
            <a:off x="4831363" y="3313881"/>
            <a:ext cx="4030200" cy="16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BM Plex Sans"/>
              <a:buChar char="●"/>
            </a:pPr>
            <a:r>
              <a:rPr lang="fr-FR" sz="1600" b="1" i="0" u="none" strike="noStrike" cap="non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Ajout</a:t>
            </a:r>
            <a:r>
              <a:rPr lang="fr-FR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de</a:t>
            </a:r>
            <a:r>
              <a:rPr lang="fr-FR" sz="1600" b="1" i="0" u="none" strike="noStrike" cap="non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cette indication dans la notice d'utilisation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6b026fae3b_0_101"/>
          <p:cNvSpPr/>
          <p:nvPr/>
        </p:nvSpPr>
        <p:spPr>
          <a:xfrm>
            <a:off x="3294600" y="3031350"/>
            <a:ext cx="2554800" cy="124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82" name="Google Shape;182;g36b026fae3b_0_101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fablab Héphaïstos</a:t>
            </a:r>
            <a:endParaRPr/>
          </a:p>
        </p:txBody>
      </p:sp>
      <p:sp>
        <p:nvSpPr>
          <p:cNvPr id="183" name="Google Shape;183;g36b026fae3b_0_10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pic>
        <p:nvPicPr>
          <p:cNvPr id="184" name="Google Shape;184;g36b026fae3b_0_101" title="LogoFabla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9400" y="3138350"/>
            <a:ext cx="2385201" cy="13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36b026fae3b_0_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4678016"/>
            <a:ext cx="885839" cy="33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6b026fae3b_0_10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Qu’est ce que le fablab Héphaïstos?</a:t>
            </a:r>
            <a:endParaRPr/>
          </a:p>
        </p:txBody>
      </p:sp>
      <p:sp>
        <p:nvSpPr>
          <p:cNvPr id="191" name="Google Shape;191;g36b026fae3b_0_106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sp>
        <p:nvSpPr>
          <p:cNvPr id="192" name="Google Shape;192;g36b026fae3b_0_10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41763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2035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fr-FR" sz="17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Le Fablab Héphaïstos est </a:t>
            </a:r>
            <a:r>
              <a:rPr lang="fr-FR" sz="1700">
                <a:solidFill>
                  <a:schemeClr val="dk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un atelier d’innovation et de fabrication numérique</a:t>
            </a:r>
            <a:r>
              <a:rPr lang="fr-FR" sz="17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 au cœur de l’hôpital Bicêtre APHP. </a:t>
            </a:r>
            <a:endParaRPr sz="17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marL="457200" lvl="0" indent="-31496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4117"/>
              <a:buChar char="-"/>
            </a:pPr>
            <a:r>
              <a:rPr lang="fr-FR" sz="17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Il est dédié à la </a:t>
            </a:r>
            <a:r>
              <a:rPr lang="fr-FR" sz="1700">
                <a:solidFill>
                  <a:schemeClr val="dk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création de solutions facilitant le parcours patient et le quotidien de  l’ensemble</a:t>
            </a:r>
            <a:r>
              <a:rPr lang="fr-FR" sz="1800">
                <a:solidFill>
                  <a:schemeClr val="dk1"/>
                </a:solidFill>
              </a:rPr>
              <a:t> </a:t>
            </a:r>
            <a:r>
              <a:rPr lang="fr-FR" sz="1700">
                <a:solidFill>
                  <a:schemeClr val="dk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des professionnels</a:t>
            </a:r>
            <a:r>
              <a:rPr lang="fr-FR" sz="17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 des sept hôpitaux du groupe hospitalo-universitaire APHP. Université Paris-Saclay. </a:t>
            </a:r>
            <a:endParaRPr sz="17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marL="457200" lvl="0" indent="-31496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4117"/>
              <a:buChar char="-"/>
            </a:pPr>
            <a:r>
              <a:rPr lang="fr-FR" sz="17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Il s’appuie sur la mise en commun </a:t>
            </a:r>
            <a:br>
              <a:rPr lang="fr-FR" sz="1800">
                <a:solidFill>
                  <a:schemeClr val="dk1"/>
                </a:solidFill>
              </a:rPr>
            </a:br>
            <a:r>
              <a:rPr lang="fr-FR" sz="17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des connaissances et des machines numériques pilotées par ordinateur (imprimantes 3D et scanner 3D,découpeuse graveuse laser...)</a:t>
            </a:r>
            <a:r>
              <a:rPr lang="fr-FR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3" name="Google Shape;193;g36b026fae3b_0_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3698" y="1229873"/>
            <a:ext cx="4750300" cy="31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6b026fae3b_0_106" title="LogoFablab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8625" y="410000"/>
            <a:ext cx="1346733" cy="7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36b026fae3b_0_1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78016"/>
            <a:ext cx="885839" cy="33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b026fae3b_0_12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Missions du fablab</a:t>
            </a:r>
            <a:endParaRPr/>
          </a:p>
        </p:txBody>
      </p:sp>
      <p:sp>
        <p:nvSpPr>
          <p:cNvPr id="201" name="Google Shape;201;g36b026fae3b_0_12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sp>
        <p:nvSpPr>
          <p:cNvPr id="202" name="Google Shape;202;g36b026fae3b_0_12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g36b026fae3b_0_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55850"/>
            <a:ext cx="8839202" cy="348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6b026fae3b_0_121" title="LogoFablab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8625" y="410000"/>
            <a:ext cx="1346733" cy="7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36b026fae3b_0_1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78016"/>
            <a:ext cx="885839" cy="33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6b026fae3b_0_76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100" b="0" u="sng">
                <a:solidFill>
                  <a:schemeClr val="dk1"/>
                </a:solidFill>
              </a:rPr>
              <a:t>POP’ SICKLE</a:t>
            </a:r>
            <a:endParaRPr sz="6500"/>
          </a:p>
        </p:txBody>
      </p:sp>
      <p:sp>
        <p:nvSpPr>
          <p:cNvPr id="211" name="Google Shape;211;g36b026fae3b_0_76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p:pic>
        <p:nvPicPr>
          <p:cNvPr id="212" name="Google Shape;212;g36b026fae3b_0_76" title="PopSickle_Main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3750" y="994825"/>
            <a:ext cx="4045200" cy="2696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36b026fae3b_0_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4678016"/>
            <a:ext cx="885839" cy="33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MCGRE">
      <a:dk1>
        <a:srgbClr val="666666"/>
      </a:dk1>
      <a:lt1>
        <a:srgbClr val="FFFFFF"/>
      </a:lt1>
      <a:dk2>
        <a:srgbClr val="11425D"/>
      </a:dk2>
      <a:lt2>
        <a:srgbClr val="FFFFFF"/>
      </a:lt2>
      <a:accent1>
        <a:srgbClr val="D21F2E"/>
      </a:accent1>
      <a:accent2>
        <a:srgbClr val="DF626D"/>
      </a:accent2>
      <a:accent3>
        <a:srgbClr val="E88E95"/>
      </a:accent3>
      <a:accent4>
        <a:srgbClr val="12435D"/>
      </a:accent4>
      <a:accent5>
        <a:srgbClr val="597C8E"/>
      </a:accent5>
      <a:accent6>
        <a:srgbClr val="87A0AE"/>
      </a:accent6>
      <a:hlink>
        <a:srgbClr val="D21F2E"/>
      </a:hlink>
      <a:folHlink>
        <a:srgbClr val="E88E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</Words>
  <Application>Microsoft Office PowerPoint</Application>
  <PresentationFormat>Affichage à l'écran (16:9)</PresentationFormat>
  <Paragraphs>64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Quattrocento Sans</vt:lpstr>
      <vt:lpstr>IBM Plex Sans Light</vt:lpstr>
      <vt:lpstr>Arial</vt:lpstr>
      <vt:lpstr>IBM Plex Sans</vt:lpstr>
      <vt:lpstr>IBM Plex Sans ExtraLight</vt:lpstr>
      <vt:lpstr>IBM Plex Sans Medium</vt:lpstr>
      <vt:lpstr>Calibri</vt:lpstr>
      <vt:lpstr>Geometric</vt:lpstr>
      <vt:lpstr>20e Journée de la filière  FilRougE-MCGRE </vt:lpstr>
      <vt:lpstr>Distribution du Drépano Flow</vt:lpstr>
      <vt:lpstr>Résultats du sondage : Kit Drépanoflow</vt:lpstr>
      <vt:lpstr>Présentation PowerPoint</vt:lpstr>
      <vt:lpstr>Présentation PowerPoint</vt:lpstr>
      <vt:lpstr>Le fablab Héphaïstos</vt:lpstr>
      <vt:lpstr>Qu’est ce que le fablab Héphaïstos?</vt:lpstr>
      <vt:lpstr>Missions du fablab</vt:lpstr>
      <vt:lpstr>POP’ SICKLE</vt:lpstr>
      <vt:lpstr>POP’ SICKLE</vt:lpstr>
      <vt:lpstr>Conception</vt:lpstr>
      <vt:lpstr>Présentation PowerPoint</vt:lpstr>
      <vt:lpstr>Un grand merci aux enfants qui nous inspirent et au fablab qui donne vie à nos idées !</vt:lpstr>
      <vt:lpstr>Retrouvez nous  à la pause pour récupérer un POP’ SICKLE offert par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20e Journée de la filière  FilRougE-MCGRE </dc:title>
  <dc:creator>Laura Pfff</dc:creator>
  <cp:lastModifiedBy>GUENEGOU Lucile</cp:lastModifiedBy>
  <cp:revision>1</cp:revision>
  <dcterms:created xsi:type="dcterms:W3CDTF">2023-05-05T12:18:50Z</dcterms:created>
  <dcterms:modified xsi:type="dcterms:W3CDTF">2025-06-27T09:13:23Z</dcterms:modified>
</cp:coreProperties>
</file>