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0" r:id="rId3"/>
    <p:sldId id="257" r:id="rId4"/>
    <p:sldId id="261" r:id="rId5"/>
    <p:sldId id="344" r:id="rId6"/>
    <p:sldId id="345" r:id="rId7"/>
    <p:sldId id="262" r:id="rId8"/>
    <p:sldId id="281" r:id="rId9"/>
    <p:sldId id="276" r:id="rId10"/>
    <p:sldId id="283" r:id="rId11"/>
    <p:sldId id="282" r:id="rId12"/>
    <p:sldId id="284" r:id="rId13"/>
    <p:sldId id="285" r:id="rId14"/>
    <p:sldId id="347" r:id="rId15"/>
    <p:sldId id="286" r:id="rId16"/>
    <p:sldId id="287" r:id="rId17"/>
    <p:sldId id="275" r:id="rId18"/>
    <p:sldId id="278" r:id="rId19"/>
    <p:sldId id="265" r:id="rId20"/>
    <p:sldId id="268" r:id="rId21"/>
    <p:sldId id="289" r:id="rId22"/>
    <p:sldId id="291" r:id="rId23"/>
    <p:sldId id="290" r:id="rId24"/>
    <p:sldId id="294" r:id="rId25"/>
    <p:sldId id="293" r:id="rId26"/>
    <p:sldId id="288" r:id="rId27"/>
    <p:sldId id="295" r:id="rId28"/>
    <p:sldId id="296" r:id="rId29"/>
    <p:sldId id="299" r:id="rId30"/>
    <p:sldId id="297" r:id="rId31"/>
    <p:sldId id="348" r:id="rId32"/>
    <p:sldId id="298" r:id="rId33"/>
    <p:sldId id="300" r:id="rId34"/>
    <p:sldId id="301" r:id="rId35"/>
    <p:sldId id="349" r:id="rId36"/>
    <p:sldId id="273" r:id="rId37"/>
    <p:sldId id="269" r:id="rId38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41"/>
      <p:italic r:id="rId42"/>
    </p:embeddedFont>
    <p:embeddedFont>
      <p:font typeface="IBM Plex Sans" panose="020B0503050203000203" pitchFamily="34" charset="0"/>
      <p:regular r:id="rId43"/>
      <p:bold r:id="rId44"/>
      <p:italic r:id="rId45"/>
      <p:boldItalic r:id="rId46"/>
    </p:embeddedFont>
    <p:embeddedFont>
      <p:font typeface="Rockwell" panose="02060603020205020403" pitchFamily="18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1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39A4E-498C-4452-49DC-EC3E5DADE1F3}" v="1514" dt="2025-06-27T04:32:51.705"/>
    <p1510:client id="{886085ED-E7E1-DDEF-9682-61FCB13FB42F}" v="43" dt="2025-06-25T07:46:52.531"/>
    <p1510:client id="{959CE84A-036A-6202-1F27-552581D25947}" v="295" dt="2025-06-26T20:10:43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4"/>
    <p:restoredTop sz="96327"/>
  </p:normalViewPr>
  <p:slideViewPr>
    <p:cSldViewPr snapToGrid="0">
      <p:cViewPr varScale="1">
        <p:scale>
          <a:sx n="144" d="100"/>
          <a:sy n="144" d="100"/>
        </p:scale>
        <p:origin x="79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EA8983A-BB71-1EC3-BD16-6335891651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IBM Plex Sans" panose="020B0503050203000203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71254D-A10E-8FF5-C066-E237DF0668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F3FF-D84A-9542-B460-45ADE9638E48}" type="datetimeFigureOut">
              <a:rPr lang="fr-FR" smtClean="0">
                <a:latin typeface="IBM Plex Sans" panose="020B0503050203000203" pitchFamily="34" charset="0"/>
              </a:rPr>
              <a:t>26/06/2025</a:t>
            </a:fld>
            <a:endParaRPr lang="fr-FR" dirty="0">
              <a:latin typeface="IBM Plex Sans" panose="020B0503050203000203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F53D3-EFFC-813D-DCDD-4CEDC1D4F7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IBM Plex Sans" panose="020B0503050203000203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B3411A-AE55-A83B-7022-DC17E07A3E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81119-D73F-D844-8E7F-F4F83B73B8EC}" type="slidenum">
              <a:rPr lang="fr-FR" smtClean="0">
                <a:latin typeface="IBM Plex Sans" panose="020B0503050203000203" pitchFamily="34" charset="0"/>
              </a:rPr>
              <a:t>‹N°›</a:t>
            </a:fld>
            <a:endParaRPr lang="fr-FR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7201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IBM Plex Sans" panose="020B0503050203000203" pitchFamily="34" charset="0"/>
        <a:ea typeface="IBM Plex Sans" panose="020B0503050203000203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r-FR"/>
              <a:t>J'AI APPRIS TRES TOT QUE LA SANTE NE NOUS ETAIS PAS AQUISE ET L'ACTUALITE REÇENTE A BIEN SU NOUS LE RAPPELER A TOUS.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21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D21F2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20000"/>
          </a:blip>
          <a:srcRect t="18633" b="13923"/>
          <a:stretch/>
        </p:blipFill>
        <p:spPr>
          <a:xfrm>
            <a:off x="413625" y="1"/>
            <a:ext cx="8591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55250" y="2283294"/>
            <a:ext cx="6507900" cy="7078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202100" y="2991150"/>
            <a:ext cx="50142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 t="25082" r="36664" b="25082"/>
          <a:stretch/>
        </p:blipFill>
        <p:spPr>
          <a:xfrm>
            <a:off x="4494725" y="0"/>
            <a:ext cx="46492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600"/>
              <a:buNone/>
              <a:defRPr>
                <a:solidFill>
                  <a:srgbClr val="12415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0132FAF5-7CF8-31ED-D56F-007DD5BA2065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84D1050F-4862-2038-7A70-345F4B1F2E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178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s chiffre 1 1 1">
  <p:cSld name="BIG_NUMBER_1_1_1">
    <p:bg>
      <p:bgPr>
        <a:solidFill>
          <a:srgbClr val="12415B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 rotWithShape="1">
          <a:blip r:embed="rId2">
            <a:alphaModFix/>
          </a:blip>
          <a:srcRect t="10530" b="10530"/>
          <a:stretch/>
        </p:blipFill>
        <p:spPr>
          <a:xfrm>
            <a:off x="901750" y="0"/>
            <a:ext cx="73404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3056350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None/>
              <a:defRPr b="1">
                <a:solidFill>
                  <a:srgbClr val="D21F2E"/>
                </a:solidFill>
              </a:defRPr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  <a:defRPr/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/>
            </a:lvl3pPr>
            <a:lvl4pPr marL="1828800" lvl="3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/>
            </a:lvl4pPr>
            <a:lvl5pPr marL="2286000" lvl="4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/>
            </a:lvl5pPr>
            <a:lvl6pPr marL="2743200" lvl="5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/>
            </a:lvl6pPr>
            <a:lvl7pPr marL="3200400" lvl="6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/>
            </a:lvl7pPr>
            <a:lvl8pPr marL="3657600" lvl="7" indent="-292100" algn="ctr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6CC09846-36C8-80EF-A16C-C2F7629E6D2E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0DAD4C16-72C2-6434-804D-956FD586A4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9B74B3-B4CB-CA9C-8345-E454395AF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2439" y="739274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C6F33-744C-413A-B96B-AC208C19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9797" y="3333098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F9413-D4C4-FC30-4614-3218727EE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476" y="3333098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44068-5055-E69D-6FC0-A24B372CFD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476" y="2036186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C7FF-71FF-E779-0448-361FE154F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6118" y="739274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7C2F2-0490-5C8E-41DE-8C2459C7B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6118" y="2036186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520FC-5E78-B570-4C3F-F82E63825D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8760" y="203618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5D4963-0F8F-4AA8-E3EC-B091FE8C0B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8760" y="739274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D4EB39-F5AE-0481-D909-071F374506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3476" y="739274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CB0571-EDD2-821B-37DA-AC876936F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79797" y="73927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06F8D0-739C-2CFA-D8D3-E5264BEBEF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79797" y="2036186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65378-E984-9057-8585-3ECAB9FC0E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52439" y="3333098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8CC433-83FD-40A9-A5CC-8E5D524934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25081" y="3333098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D6D2DB-6804-931B-5561-57F4CDA5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2439" y="203618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CE35E4F-B8A4-3D79-ED09-0FCFF1F260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8760" y="3333098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D5F48AC-7FA7-4783-9D8A-6D56A1667E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25081" y="2036186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BB80C2-07DE-7110-8F13-E33C82F58B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66118" y="3333098"/>
            <a:ext cx="1061139" cy="10611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1856681-2705-0B35-F0C7-D33AB90254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25081" y="739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0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solidFill>
          <a:schemeClr val="bg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9B74B3-B4CB-CA9C-8345-E454395AF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2439" y="739274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C6F33-744C-413A-B96B-AC208C19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9797" y="3333098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F9413-D4C4-FC30-4614-3218727EE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476" y="3333098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44068-5055-E69D-6FC0-A24B372CFD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476" y="2036186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C7FF-71FF-E779-0448-361FE154F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6118" y="739274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7C2F2-0490-5C8E-41DE-8C2459C7B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6118" y="2036186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520FC-5E78-B570-4C3F-F82E63825D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8760" y="203618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5D4963-0F8F-4AA8-E3EC-B091FE8C0B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8760" y="739274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D4EB39-F5AE-0481-D909-071F374506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3476" y="739274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CB0571-EDD2-821B-37DA-AC876936F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79797" y="73927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06F8D0-739C-2CFA-D8D3-E5264BEBEF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79797" y="2036186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65378-E984-9057-8585-3ECAB9FC0E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52439" y="3333098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8CC433-83FD-40A9-A5CC-8E5D524934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25081" y="3333098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D6D2DB-6804-931B-5561-57F4CDA5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2439" y="203618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CE35E4F-B8A4-3D79-ED09-0FCFF1F260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8760" y="3333098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D5F48AC-7FA7-4783-9D8A-6D56A1667E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25081" y="2036186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BB80C2-07DE-7110-8F13-E33C82F58B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66118" y="3333098"/>
            <a:ext cx="1061139" cy="10611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1856681-2705-0B35-F0C7-D33AB90254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25081" y="739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2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142A93-D6F9-454C-BC2D-3F6F30DD152D}" type="datetime1">
              <a:rPr lang="fr-FR" noProof="0" smtClean="0"/>
              <a:t>26/06/2025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5697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02386" y="1645920"/>
            <a:ext cx="3566160" cy="2983230"/>
          </a:xfrm>
        </p:spPr>
        <p:txBody>
          <a:bodyPr rtlCol="0"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773168" y="1645920"/>
            <a:ext cx="3566160" cy="2983230"/>
          </a:xfrm>
        </p:spPr>
        <p:txBody>
          <a:bodyPr rtlCol="0"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F1FDE2-683F-4AAD-9EB2-42274AEEF3FA}" type="datetime1">
              <a:rPr lang="fr-FR" noProof="0" smtClean="0"/>
              <a:t>26/06/2025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504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50774F-549B-4E21-99DC-1FBFACD968FB}" type="datetime1">
              <a:rPr lang="fr-FR" noProof="0" smtClean="0"/>
              <a:t>26/06/2025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5169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 1" preserve="1" userDrawn="1">
  <p:cSld name="1_Diapositive de titre 1 1">
    <p:bg>
      <p:bgPr>
        <a:solidFill>
          <a:srgbClr val="D21F2E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1EEDF91A-B077-4348-BEB2-2DCAF6E92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227" y="-21399"/>
            <a:ext cx="4496938" cy="51751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502325" y="1090025"/>
            <a:ext cx="3837600" cy="23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502322" y="3376138"/>
            <a:ext cx="3257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558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 3">
  <p:cSld name="SECTION_HEADER_3">
    <p:bg>
      <p:bgPr>
        <a:solidFill>
          <a:srgbClr val="12415B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 rotWithShape="1">
          <a:blip r:embed="rId2">
            <a:alphaModFix amt="20000"/>
          </a:blip>
          <a:srcRect r="7123" b="79669"/>
          <a:stretch/>
        </p:blipFill>
        <p:spPr>
          <a:xfrm>
            <a:off x="1164575" y="3593000"/>
            <a:ext cx="7979423" cy="15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20000"/>
          </a:blip>
          <a:srcRect t="39871" r="36896"/>
          <a:stretch/>
        </p:blipFill>
        <p:spPr>
          <a:xfrm>
            <a:off x="6762125" y="1"/>
            <a:ext cx="2381875" cy="20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FB5F4DEE-BC2D-8FEE-33D4-FDFD40BFABEA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693D0B22-4306-4207-0130-63153E17DD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">
  <p:cSld name="TITLE_AND_TWO_COLUMNS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 t="13758" b="13751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46" name="Google Shape;46;p9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 1">
  <p:cSld name="TITLE_AND_TWO_COLUMNS_2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 t="14062" b="13453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A7B74512-F23E-3E8B-F204-85804BB67C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  <p:pic>
        <p:nvPicPr>
          <p:cNvPr id="3" name="Google Shape;59;p11">
            <a:extLst>
              <a:ext uri="{FF2B5EF4-FFF2-40B4-BE49-F238E27FC236}">
                <a16:creationId xmlns:a16="http://schemas.microsoft.com/office/drawing/2014/main" id="{DD157450-A7BB-496B-AFAF-D09DF52FB39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24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85206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699" y="953675"/>
            <a:ext cx="8531378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pic>
        <p:nvPicPr>
          <p:cNvPr id="2" name="Google Shape;59;p11">
            <a:extLst>
              <a:ext uri="{FF2B5EF4-FFF2-40B4-BE49-F238E27FC236}">
                <a16:creationId xmlns:a16="http://schemas.microsoft.com/office/drawing/2014/main" id="{709F21F7-3518-52DF-D389-C5A7D70B38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80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2" name="Espace réservé pour une image  7">
            <a:extLst>
              <a:ext uri="{FF2B5EF4-FFF2-40B4-BE49-F238E27FC236}">
                <a16:creationId xmlns:a16="http://schemas.microsoft.com/office/drawing/2014/main" id="{89681124-A76B-127A-8CED-F9CD22806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227" y="-21399"/>
            <a:ext cx="4496938" cy="51751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3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385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2400"/>
              <a:buFont typeface="IBM Plex Sans"/>
              <a:buNone/>
              <a:defRPr sz="2400" b="1">
                <a:solidFill>
                  <a:srgbClr val="D21F2E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4420000"/>
            <a:ext cx="1000499" cy="7235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5" r:id="rId2"/>
    <p:sldLayoutId id="2147483652" r:id="rId3"/>
    <p:sldLayoutId id="2147483655" r:id="rId4"/>
    <p:sldLayoutId id="2147483656" r:id="rId5"/>
    <p:sldLayoutId id="2147483674" r:id="rId6"/>
    <p:sldLayoutId id="2147483673" r:id="rId7"/>
    <p:sldLayoutId id="2147483669" r:id="rId8"/>
    <p:sldLayoutId id="2147483676" r:id="rId9"/>
    <p:sldLayoutId id="2147483668" r:id="rId10"/>
    <p:sldLayoutId id="2147483665" r:id="rId11"/>
    <p:sldLayoutId id="2147483671" r:id="rId12"/>
    <p:sldLayoutId id="2147483672" r:id="rId13"/>
    <p:sldLayoutId id="2147483677" r:id="rId14"/>
    <p:sldLayoutId id="2147483678" r:id="rId15"/>
    <p:sldLayoutId id="2147483679" r:id="rId1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270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24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1455250" y="671639"/>
            <a:ext cx="6507900" cy="132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20</a:t>
            </a:r>
            <a:r>
              <a:rPr lang="fr-FR" baseline="30000" dirty="0"/>
              <a:t>e</a:t>
            </a:r>
            <a:r>
              <a:rPr lang="fr-FR" dirty="0"/>
              <a:t> Journée de la filière </a:t>
            </a:r>
            <a:br>
              <a:rPr lang="fr-FR" dirty="0"/>
            </a:br>
            <a:r>
              <a:rPr lang="fr-FR" dirty="0" err="1"/>
              <a:t>FilRougE</a:t>
            </a:r>
            <a:r>
              <a:rPr lang="fr-FR" dirty="0"/>
              <a:t>-MCGRE</a:t>
            </a:r>
            <a:br>
              <a:rPr lang="fr-FR" dirty="0"/>
            </a:br>
            <a:endParaRPr sz="1600" dirty="0"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2202100" y="4214190"/>
            <a:ext cx="5014200" cy="519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27 juin 2025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BAE58E-9270-4081-83FA-6F6E85D8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6" name="Google Shape;107;p21">
            <a:extLst>
              <a:ext uri="{FF2B5EF4-FFF2-40B4-BE49-F238E27FC236}">
                <a16:creationId xmlns:a16="http://schemas.microsoft.com/office/drawing/2014/main" id="{2AAFB2EA-D93E-4765-BC8A-816F807475CD}"/>
              </a:ext>
            </a:extLst>
          </p:cNvPr>
          <p:cNvSpPr txBox="1">
            <a:spLocks/>
          </p:cNvSpPr>
          <p:nvPr/>
        </p:nvSpPr>
        <p:spPr>
          <a:xfrm>
            <a:off x="2202100" y="2491410"/>
            <a:ext cx="5014200" cy="81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Sans"/>
              <a:buNone/>
              <a:defRPr sz="20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11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/>
            <a:r>
              <a:rPr lang="fr-FR" sz="2800" dirty="0">
                <a:solidFill>
                  <a:srgbClr val="002060"/>
                </a:solidFill>
              </a:rPr>
              <a:t>Parcours de soin - Formation à la douleur</a:t>
            </a:r>
            <a:endParaRPr lang="fr-FR" sz="2800" dirty="0"/>
          </a:p>
          <a:p>
            <a:pPr marL="0" indent="0"/>
            <a:r>
              <a:rPr lang="fr-FR" sz="2800" dirty="0"/>
              <a:t>Luce </a:t>
            </a:r>
            <a:r>
              <a:rPr lang="fr-FR" sz="2800" err="1"/>
              <a:t>Kuseke</a:t>
            </a:r>
            <a:r>
              <a:rPr lang="fr-FR" sz="2800" dirty="0"/>
              <a:t> </a:t>
            </a:r>
            <a:r>
              <a:rPr lang="fr-FR" sz="2800" err="1"/>
              <a:t>Sona</a:t>
            </a:r>
            <a:endParaRPr lang="fr-FR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ABD1CB-5F5E-30A8-3AD4-738540CE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82089"/>
            <a:ext cx="3200400" cy="2800350"/>
          </a:xfrm>
          <a:prstGeom prst="rect">
            <a:avLst/>
          </a:prstGeom>
        </p:spPr>
      </p:pic>
      <p:pic>
        <p:nvPicPr>
          <p:cNvPr id="3" name="Image 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EA5FA65C-120F-56AC-85EC-5633A2FE7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86" y="1582089"/>
            <a:ext cx="3264694" cy="28003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75B64C-1571-539E-18E3-38FDAB4115AB}"/>
              </a:ext>
            </a:extLst>
          </p:cNvPr>
          <p:cNvSpPr txBox="1"/>
          <p:nvPr/>
        </p:nvSpPr>
        <p:spPr>
          <a:xfrm>
            <a:off x="442711" y="251541"/>
            <a:ext cx="3441074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700" dirty="0"/>
              <a:t>LE CONTENU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093391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75452-83CD-C349-1294-E62FA5B4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826" y="174344"/>
            <a:ext cx="7200900" cy="1114425"/>
          </a:xfrm>
        </p:spPr>
        <p:txBody>
          <a:bodyPr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OBJECTIFS DE LA FORMATION </a:t>
            </a:r>
            <a:br>
              <a:rPr lang="fr-FR" dirty="0"/>
            </a:br>
            <a:endParaRPr lang="fr-FR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A80EC5-5A83-2764-1475-5A8F22C5A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271" y="1017829"/>
            <a:ext cx="8069893" cy="3673365"/>
          </a:xfrm>
        </p:spPr>
        <p:txBody>
          <a:bodyPr vert="horz" lIns="68580" tIns="34290" rIns="68580" bIns="34290" rtlCol="0" anchor="t">
            <a:no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r>
              <a:rPr lang="fr-FR" dirty="0">
                <a:ea typeface="+mn-lt"/>
                <a:cs typeface="+mn-lt"/>
              </a:rPr>
              <a:t>Donner une idée du vécu du patient au moment de la crise et viser l’amélioration de l'alliance  soignants /soignés</a:t>
            </a:r>
            <a:endParaRPr lang="fr-FR" dirty="0">
              <a:solidFill>
                <a:srgbClr val="0070C0"/>
              </a:solidFill>
              <a:ea typeface="+mn-lt"/>
              <a:cs typeface="+mn-lt"/>
            </a:endParaRPr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>
                <a:solidFill>
                  <a:srgbClr val="191B0E"/>
                </a:solidFill>
                <a:latin typeface="Arial"/>
                <a:cs typeface="Arial"/>
              </a:rPr>
              <a:t>Faire un lien entre les douleurs drépanocytaires spécifiques et les douleurs communes connues afin d'amener le soignant à identifier le moment où l’incompréhension s’installe puis aborder les techniques de gestion </a:t>
            </a:r>
            <a:r>
              <a:rPr lang="fr-FR" dirty="0">
                <a:solidFill>
                  <a:srgbClr val="191B0E"/>
                </a:solidFill>
                <a:latin typeface="Arial"/>
                <a:cs typeface="Arial"/>
              </a:rPr>
              <a:t>de la douleur.</a:t>
            </a:r>
            <a:endParaRPr lang="fr-FR">
              <a:solidFill>
                <a:srgbClr val="000000"/>
              </a:solidFill>
              <a:latin typeface="Arial"/>
              <a:cs typeface="Arial"/>
            </a:endParaRPr>
          </a:p>
          <a:p>
            <a:pPr marL="287655" indent="-287655">
              <a:buClr>
                <a:srgbClr val="D34817">
                  <a:lumMod val="75000"/>
                </a:srgbClr>
              </a:buClr>
            </a:pPr>
            <a:endParaRPr lang="fr-FR" dirty="0">
              <a:solidFill>
                <a:srgbClr val="0070C0"/>
              </a:solidFill>
            </a:endParaRPr>
          </a:p>
          <a:p>
            <a:pPr marL="287655" indent="-287655"/>
            <a:r>
              <a:rPr lang="fr-FR" dirty="0">
                <a:ea typeface="+mn-lt"/>
                <a:cs typeface="+mn-lt"/>
              </a:rPr>
              <a:t> Identifier les difficultés que rencontrent les patients et les soignants au moment de la crise douloureuse. </a:t>
            </a:r>
          </a:p>
          <a:p>
            <a:pPr marL="287655" indent="-287655"/>
            <a:r>
              <a:rPr lang="fr-FR" dirty="0">
                <a:solidFill>
                  <a:srgbClr val="191B0E"/>
                </a:solidFill>
                <a:ea typeface="+mn-lt"/>
                <a:cs typeface="+mn-lt"/>
              </a:rPr>
              <a:t> Parler des différentes techniques de communication et gestion de conflits. </a:t>
            </a:r>
            <a:endParaRPr lang="fr-FR" dirty="0">
              <a:solidFill>
                <a:srgbClr val="0070C0"/>
              </a:solidFill>
              <a:ea typeface="+mn-lt"/>
              <a:cs typeface="+mn-lt"/>
            </a:endParaRPr>
          </a:p>
          <a:p>
            <a:pPr marL="287655" indent="-287655"/>
            <a:endParaRPr lang="fr-FR" dirty="0">
              <a:ea typeface="+mn-lt"/>
              <a:cs typeface="+mn-lt"/>
            </a:endParaRPr>
          </a:p>
          <a:p>
            <a:pPr marL="287655" indent="-287655"/>
            <a:r>
              <a:rPr lang="fr-FR" dirty="0">
                <a:ea typeface="+mn-lt"/>
                <a:cs typeface="+mn-lt"/>
              </a:rPr>
              <a:t>Donner une image différente des patients aux soignants. Aider le soignant à comprendre le comportement parfois particulier du patient douloureux (stratégies d'éviction...). </a:t>
            </a:r>
            <a:endParaRPr lang="fr-FR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endParaRPr lang="fr-FR" dirty="0">
              <a:solidFill>
                <a:srgbClr val="0070C0"/>
              </a:solidFill>
              <a:ea typeface="+mn-lt"/>
              <a:cs typeface="+mn-lt"/>
            </a:endParaRPr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dirty="0">
                <a:solidFill>
                  <a:srgbClr val="191B0E"/>
                </a:solidFill>
                <a:latin typeface="Arial"/>
                <a:cs typeface="Arial"/>
              </a:rPr>
              <a:t>Valoriser le travail des soignants en leur faisant identifier leurs points forts .</a:t>
            </a:r>
            <a:endParaRPr lang="fr-FR" dirty="0"/>
          </a:p>
          <a:p>
            <a:pPr marL="287655" indent="-287655"/>
            <a:endParaRPr lang="fr-FR" dirty="0"/>
          </a:p>
          <a:p>
            <a:pPr marL="287655" indent="-287655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95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AE8C23-411A-9856-B3E3-7D4ED556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2" y="174677"/>
            <a:ext cx="8520600" cy="607800"/>
          </a:xfrm>
        </p:spPr>
        <p:txBody>
          <a:bodyPr>
            <a:normAutofit fontScale="90000"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>
                <a:solidFill>
                  <a:srgbClr val="191B0E"/>
                </a:solidFill>
                <a:ea typeface="+mj-lt"/>
                <a:cs typeface="+mj-lt"/>
              </a:rPr>
              <a:t>BRISER LES STEREOTYPES ET STIGMATISATIONS </a:t>
            </a:r>
            <a:br>
              <a:rPr lang="fr-FR" sz="3000" dirty="0">
                <a:solidFill>
                  <a:srgbClr val="191B0E"/>
                </a:solidFill>
                <a:ea typeface="+mj-lt"/>
                <a:cs typeface="+mj-lt"/>
              </a:rPr>
            </a:br>
            <a:endParaRPr lang="fr-FR" sz="3000">
              <a:solidFill>
                <a:srgbClr val="000000"/>
              </a:solidFill>
              <a:ea typeface="+mj-lt"/>
              <a:cs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42E8AB-6A5C-83F4-FE48-A4D2FDEBE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sz="2400" dirty="0">
                <a:solidFill>
                  <a:srgbClr val="191B0E"/>
                </a:solidFill>
                <a:latin typeface="Arial"/>
                <a:cs typeface="Arial"/>
              </a:rPr>
              <a:t>LIBERER LA PAROLE DES SOIGNANTS </a:t>
            </a:r>
            <a:endParaRPr lang="en-US" sz="240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sz="2400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sz="2400">
                <a:solidFill>
                  <a:srgbClr val="191B0E"/>
                </a:solidFill>
                <a:latin typeface="Arial"/>
                <a:cs typeface="Arial"/>
              </a:rPr>
              <a:t>LES LAISSER VIDER/DEPOSER LEURS SACS</a:t>
            </a:r>
            <a:endParaRPr lang="fr-FR" sz="240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sz="2400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sz="2400">
                <a:solidFill>
                  <a:srgbClr val="191B0E"/>
                </a:solidFill>
                <a:latin typeface="Arial"/>
                <a:cs typeface="Arial"/>
              </a:rPr>
              <a:t>DONNER DU SENS/DE LA VALEUR A LEURS RESSENTIS </a:t>
            </a:r>
            <a:r>
              <a:rPr lang="fr-FR" sz="2400" dirty="0">
                <a:solidFill>
                  <a:srgbClr val="191B0E"/>
                </a:solidFill>
                <a:latin typeface="Arial"/>
                <a:cs typeface="Arial"/>
              </a:rPr>
              <a:t>,LEURS EXPERIENCES...</a:t>
            </a:r>
            <a:endParaRPr lang="en-US" sz="240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996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9DFE4-C841-60B5-0C53-280A7364F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>
                <a:ea typeface="+mj-lt"/>
                <a:cs typeface="+mj-lt"/>
              </a:rPr>
              <a:t>FAIRE LE PONT ENTRE LES DOULEURS CONNUES ET LES DOULEURS MECONNUES DE LA DREPANOCYTOSE</a:t>
            </a:r>
            <a:br>
              <a:rPr lang="fr-FR" sz="2400" dirty="0">
                <a:solidFill>
                  <a:schemeClr val="tx1"/>
                </a:solidFill>
                <a:ea typeface="+mj-lt"/>
                <a:cs typeface="+mj-lt"/>
              </a:rPr>
            </a:br>
            <a:endParaRPr lang="fr-FR" sz="2400">
              <a:solidFill>
                <a:srgbClr val="808080"/>
              </a:solidFill>
              <a:ea typeface="+mj-lt"/>
              <a:cs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A3B744-6C81-376E-2027-9E387BE3B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473603"/>
            <a:ext cx="8520600" cy="3339000"/>
          </a:xfrm>
        </p:spPr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sz="2400" dirty="0">
                <a:solidFill>
                  <a:srgbClr val="191B0E"/>
                </a:solidFill>
                <a:latin typeface="Arial"/>
                <a:cs typeface="Arial"/>
              </a:rPr>
              <a:t>LES COMPOSANTES DE LA DOULEUR DREPANOCYTAIRE </a:t>
            </a:r>
            <a:endParaRPr lang="en-US" sz="240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sz="2400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sz="2400">
                <a:solidFill>
                  <a:srgbClr val="191B0E"/>
                </a:solidFill>
                <a:latin typeface="Arial"/>
                <a:cs typeface="Arial"/>
              </a:rPr>
              <a:t>LES CIRCUITS DE LA DOULEUR </a:t>
            </a:r>
            <a:endParaRPr lang="en-US" sz="240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sz="2400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sz="2400">
                <a:solidFill>
                  <a:srgbClr val="191B0E"/>
                </a:solidFill>
                <a:latin typeface="Arial"/>
                <a:cs typeface="Arial"/>
              </a:rPr>
              <a:t>LES STRATEGIES D'EVICTION</a:t>
            </a:r>
            <a:endParaRPr lang="en-US" sz="240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5641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106671E-E5D8-E4F8-FACE-82CC44036996}"/>
              </a:ext>
            </a:extLst>
          </p:cNvPr>
          <p:cNvSpPr txBox="1"/>
          <p:nvPr/>
        </p:nvSpPr>
        <p:spPr>
          <a:xfrm>
            <a:off x="3543300" y="2400300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5" name="Image 5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5DAB58EF-5FEF-182C-CA1D-B838945E7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21" y="1513794"/>
            <a:ext cx="2057400" cy="1278731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3446FA-0DAD-4333-9CA6-5991BD92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3" y="3212875"/>
            <a:ext cx="2057400" cy="1864519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5E32FE5D-D837-67A2-3763-9D348041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34788" y="3099985"/>
            <a:ext cx="2079103" cy="1888829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E0EDFD20-A071-C572-39F3-52B9CA955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135" y="569091"/>
            <a:ext cx="2057400" cy="2093119"/>
          </a:xfrm>
          <a:prstGeom prst="rect">
            <a:avLst/>
          </a:prstGeom>
        </p:spPr>
      </p:pic>
      <p:pic>
        <p:nvPicPr>
          <p:cNvPr id="9" name="Image 9" descr="Une image contenant texte, outil, clipart&#10;&#10;Description générée automatiquement">
            <a:extLst>
              <a:ext uri="{FF2B5EF4-FFF2-40B4-BE49-F238E27FC236}">
                <a16:creationId xmlns:a16="http://schemas.microsoft.com/office/drawing/2014/main" id="{304DEDCC-B994-45CF-D5DD-979FD0BBF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319" y="1020777"/>
            <a:ext cx="2057400" cy="1771650"/>
          </a:xfrm>
          <a:prstGeom prst="rect">
            <a:avLst/>
          </a:prstGeom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26AF564A-0396-A222-071B-C71D73121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554" y="2750949"/>
            <a:ext cx="3082968" cy="2238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F65E64C-381D-A3AD-8BD9-F8B8FCF3E9C3}"/>
              </a:ext>
            </a:extLst>
          </p:cNvPr>
          <p:cNvSpPr txBox="1"/>
          <p:nvPr/>
        </p:nvSpPr>
        <p:spPr>
          <a:xfrm>
            <a:off x="180407" y="225077"/>
            <a:ext cx="6601376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chemeClr val="accent1"/>
                </a:solidFill>
              </a:rPr>
              <a:t>EXPLIQUER L'EXPERIENCE DOULOUREUSE </a:t>
            </a:r>
            <a:r>
              <a:rPr lang="fr-FR" sz="1800" b="1">
                <a:solidFill>
                  <a:schemeClr val="accent1"/>
                </a:solidFill>
              </a:rPr>
              <a:t>DREPANOCYTAIRE AUX SOIGNANTS</a:t>
            </a:r>
            <a:r>
              <a:rPr lang="fr-FR" sz="1800" dirty="0">
                <a:solidFill>
                  <a:schemeClr val="accent1"/>
                </a:solidFill>
              </a:rPr>
              <a:t> </a:t>
            </a:r>
            <a:endParaRPr lang="fr-FR" sz="1800">
              <a:solidFill>
                <a:schemeClr val="accent1"/>
              </a:solidFill>
              <a:cs typeface="Arial"/>
            </a:endParaRPr>
          </a:p>
          <a:p>
            <a:endParaRPr lang="fr-FR" sz="1800" b="1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F9C570-5609-6FB8-81C5-DAFFA7D035CF}"/>
              </a:ext>
            </a:extLst>
          </p:cNvPr>
          <p:cNvSpPr txBox="1"/>
          <p:nvPr/>
        </p:nvSpPr>
        <p:spPr>
          <a:xfrm>
            <a:off x="5105883" y="2262851"/>
            <a:ext cx="297614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© Tous droits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réservés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LKS Santé</a:t>
            </a:r>
            <a:endParaRPr lang="en-US" sz="1200" b="1">
              <a:solidFill>
                <a:schemeClr val="accent1">
                  <a:lumMod val="60000"/>
                  <a:lumOff val="40000"/>
                </a:schemeClr>
              </a:solidFill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2D39B2-1234-45AC-1BEE-67231B86C989}"/>
              </a:ext>
            </a:extLst>
          </p:cNvPr>
          <p:cNvSpPr txBox="1"/>
          <p:nvPr/>
        </p:nvSpPr>
        <p:spPr>
          <a:xfrm>
            <a:off x="2067528" y="2436471"/>
            <a:ext cx="292550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© Tous droits </a:t>
            </a: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réservés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LKS Santé</a:t>
            </a:r>
            <a:endParaRPr lang="en-US" sz="1200" b="1">
              <a:solidFill>
                <a:schemeClr val="accent1">
                  <a:lumMod val="60000"/>
                  <a:lumOff val="40000"/>
                </a:schemeClr>
              </a:solidFill>
              <a:cs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ED720F-0424-8A4A-6BCD-D39413F06428}"/>
              </a:ext>
            </a:extLst>
          </p:cNvPr>
          <p:cNvSpPr txBox="1"/>
          <p:nvPr/>
        </p:nvSpPr>
        <p:spPr>
          <a:xfrm>
            <a:off x="2002421" y="4613958"/>
            <a:ext cx="288933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© Tous droits </a:t>
            </a:r>
            <a:r>
              <a:rPr lang="en-US" sz="1200" b="1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réservés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LKS Santé</a:t>
            </a:r>
            <a:endParaRPr lang="en-US" sz="1200" b="1">
              <a:solidFill>
                <a:schemeClr val="accent1">
                  <a:lumMod val="60000"/>
                  <a:lumOff val="40000"/>
                </a:schemeClr>
              </a:solidFill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E79FC6-9930-7EF3-45A1-A62B9165665B}"/>
              </a:ext>
            </a:extLst>
          </p:cNvPr>
          <p:cNvSpPr txBox="1"/>
          <p:nvPr/>
        </p:nvSpPr>
        <p:spPr>
          <a:xfrm>
            <a:off x="5152479" y="4706407"/>
            <a:ext cx="3259124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© Tous droits </a:t>
            </a:r>
            <a:r>
              <a:rPr lang="en-US" sz="1400" b="1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réservés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LKS Santé</a:t>
            </a:r>
            <a:endParaRPr lang="en-US" sz="1400" b="1">
              <a:solidFill>
                <a:schemeClr val="accent1">
                  <a:lumMod val="60000"/>
                  <a:lumOff val="4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11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D16C428-9C6E-8131-3FC0-A5202EA9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768" y="1911243"/>
            <a:ext cx="6022181" cy="2757488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AF3EFB-4173-C6D6-DA95-A5C5B1A4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72" y="161024"/>
            <a:ext cx="3093244" cy="16859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EF7C9C-0204-9136-C1A5-8600DF8623C9}"/>
              </a:ext>
            </a:extLst>
          </p:cNvPr>
          <p:cNvSpPr txBox="1"/>
          <p:nvPr/>
        </p:nvSpPr>
        <p:spPr>
          <a:xfrm>
            <a:off x="212382" y="405457"/>
            <a:ext cx="2606503" cy="438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IMMERSION </a:t>
            </a:r>
            <a:endParaRPr lang="fr-FR" sz="1013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AEE38A-C809-9CF6-02CF-749D80C70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1940" y="1700278"/>
            <a:ext cx="7543800" cy="3038475"/>
          </a:xfrm>
        </p:spPr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dirty="0">
                <a:solidFill>
                  <a:srgbClr val="191B0E"/>
                </a:solidFill>
                <a:latin typeface="Arial"/>
                <a:cs typeface="Arial"/>
              </a:rPr>
              <a:t>OUITILS VISUELS </a:t>
            </a:r>
            <a:endParaRPr lang="en-US" dirty="0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dirty="0">
                <a:solidFill>
                  <a:srgbClr val="191B0E"/>
                </a:solidFill>
                <a:latin typeface="Arial"/>
                <a:cs typeface="Arial"/>
              </a:rPr>
              <a:t>OUTILS SONORE </a:t>
            </a:r>
            <a:endParaRPr lang="en-US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dirty="0"/>
          </a:p>
          <a:p>
            <a:pPr marL="287655" indent="-287655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Clr>
                <a:srgbClr val="9E3611"/>
              </a:buClr>
            </a:pPr>
            <a:r>
              <a:rPr lang="fr-FR" dirty="0">
                <a:solidFill>
                  <a:srgbClr val="191B0E"/>
                </a:solidFill>
                <a:latin typeface="Arial"/>
                <a:cs typeface="Arial"/>
              </a:rPr>
              <a:t>SOPHROLOGIE </a:t>
            </a:r>
            <a:endParaRPr lang="en-US">
              <a:latin typeface="Arial"/>
              <a:cs typeface="Arial"/>
            </a:endParaRPr>
          </a:p>
          <a:p>
            <a:pPr>
              <a:buClr>
                <a:srgbClr val="9E3611"/>
              </a:buClr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7169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0E46CF-705A-84A5-3F1C-5F67FFB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" y="3436669"/>
            <a:ext cx="2057400" cy="1505980"/>
          </a:xfrm>
          <a:prstGeom prst="rect">
            <a:avLst/>
          </a:prstGeom>
        </p:spPr>
      </p:pic>
      <p:pic>
        <p:nvPicPr>
          <p:cNvPr id="3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690B17C-6B9C-6B6F-4BEA-9A9FABD68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60" y="3437501"/>
            <a:ext cx="2954093" cy="1600905"/>
          </a:xfrm>
          <a:prstGeom prst="rect">
            <a:avLst/>
          </a:prstGeom>
        </p:spPr>
      </p:pic>
      <p:pic>
        <p:nvPicPr>
          <p:cNvPr id="4" name="Image 4" descr="Une image contenant texte, carte de visite, capture d’écran, graphique vectoriel&#10;&#10;Description générée automatiquement">
            <a:extLst>
              <a:ext uri="{FF2B5EF4-FFF2-40B4-BE49-F238E27FC236}">
                <a16:creationId xmlns:a16="http://schemas.microsoft.com/office/drawing/2014/main" id="{529A7F3A-5864-3135-095F-EBD2A8399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20" y="34754"/>
            <a:ext cx="2950871" cy="3773456"/>
          </a:xfrm>
          <a:prstGeom prst="rect">
            <a:avLst/>
          </a:prstGeom>
        </p:spPr>
      </p:pic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989868-239B-AF3D-4786-C3B90D568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184" y="499418"/>
            <a:ext cx="2057400" cy="2909882"/>
          </a:xfrm>
          <a:prstGeom prst="rect">
            <a:avLst/>
          </a:prstGeom>
        </p:spPr>
      </p:pic>
      <p:pic>
        <p:nvPicPr>
          <p:cNvPr id="6" name="Image 6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62C47F2D-DE7B-C93F-00E3-40AAA6C72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031" y="3937862"/>
            <a:ext cx="2955471" cy="1157365"/>
          </a:xfrm>
          <a:prstGeom prst="rect">
            <a:avLst/>
          </a:prstGeom>
        </p:spPr>
      </p:pic>
      <p:pic>
        <p:nvPicPr>
          <p:cNvPr id="7" name="Image 7" descr="Une image contenant texte, personnes, graphique vectoriel&#10;&#10;Description générée automatiquement">
            <a:extLst>
              <a:ext uri="{FF2B5EF4-FFF2-40B4-BE49-F238E27FC236}">
                <a16:creationId xmlns:a16="http://schemas.microsoft.com/office/drawing/2014/main" id="{595BA126-60AA-A11D-A684-F5E6B8D6F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388" y="1918055"/>
            <a:ext cx="2361705" cy="140283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EE99DD-D125-44E9-D8FE-4FC108EF563D}"/>
              </a:ext>
            </a:extLst>
          </p:cNvPr>
          <p:cNvSpPr txBox="1"/>
          <p:nvPr/>
        </p:nvSpPr>
        <p:spPr>
          <a:xfrm>
            <a:off x="204107" y="166997"/>
            <a:ext cx="1540081" cy="1939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13" dirty="0">
                <a:cs typeface="Calibri"/>
              </a:rPr>
              <a:t>LA FORMATION COMPREND :</a:t>
            </a:r>
            <a:endParaRPr lang="fr-FR" sz="1013" dirty="0"/>
          </a:p>
          <a:p>
            <a:r>
              <a:rPr lang="fr-FR" sz="1013" dirty="0">
                <a:cs typeface="Calibri"/>
              </a:rPr>
              <a:t>-DES ATELIERS ETP</a:t>
            </a:r>
          </a:p>
          <a:p>
            <a:r>
              <a:rPr lang="fr-FR" sz="1013" dirty="0">
                <a:cs typeface="Calibri"/>
              </a:rPr>
              <a:t>-UN DEBAT</a:t>
            </a:r>
          </a:p>
          <a:p>
            <a:r>
              <a:rPr lang="fr-FR" sz="1013" dirty="0">
                <a:cs typeface="Calibri"/>
              </a:rPr>
              <a:t>-SOPHROLOGIE </a:t>
            </a:r>
          </a:p>
          <a:p>
            <a:r>
              <a:rPr lang="fr-FR" sz="1013" dirty="0">
                <a:cs typeface="Calibri"/>
              </a:rPr>
              <a:t>-MISE EN PRATIQUE </a:t>
            </a:r>
          </a:p>
          <a:p>
            <a:r>
              <a:rPr lang="fr-FR" sz="1013" dirty="0">
                <a:cs typeface="Calibri"/>
              </a:rPr>
              <a:t>-DES OUTILS IMMERSIFS </a:t>
            </a:r>
          </a:p>
          <a:p>
            <a:endParaRPr lang="fr-FR" sz="1013" dirty="0">
              <a:cs typeface="Calibri"/>
            </a:endParaRPr>
          </a:p>
          <a:p>
            <a:endParaRPr lang="fr-FR" sz="1013" dirty="0">
              <a:cs typeface="Calibri"/>
            </a:endParaRPr>
          </a:p>
          <a:p>
            <a:endParaRPr lang="fr-FR" sz="1013" dirty="0">
              <a:cs typeface="Calibri"/>
            </a:endParaRPr>
          </a:p>
          <a:p>
            <a:endParaRPr lang="fr-FR" sz="1013" dirty="0">
              <a:cs typeface="Calibri"/>
            </a:endParaRPr>
          </a:p>
        </p:txBody>
      </p:sp>
      <p:pic>
        <p:nvPicPr>
          <p:cNvPr id="10" name="Google Shape;291;p4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D47DB09-50F0-3F0D-06CC-8A2B1F6CD8E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2907" y="250631"/>
            <a:ext cx="2214032" cy="1310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25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43559-C7E0-2365-9271-A5B6EA1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9" y="376901"/>
            <a:ext cx="7200900" cy="1114425"/>
          </a:xfrm>
        </p:spPr>
        <p:txBody>
          <a:bodyPr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/>
              <a:t>LES RESSOURCES DES SOIGNANTS </a:t>
            </a:r>
            <a:br>
              <a:rPr lang="fr-FR" sz="3000" dirty="0"/>
            </a:br>
            <a:endParaRPr lang="fr-FR" sz="300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BAED3E-B834-1C99-F4BA-0DA15A437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17899"/>
            <a:ext cx="7200900" cy="3141803"/>
          </a:xfrm>
        </p:spPr>
        <p:txBody>
          <a:bodyPr vert="horz" lIns="68580" tIns="34290" rIns="68580" bIns="34290" rtlCol="0" anchor="t">
            <a:no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r>
              <a:rPr lang="fr-FR" sz="2400" dirty="0"/>
              <a:t>EXPERIENCE PROFESSIONNELLE</a:t>
            </a:r>
          </a:p>
          <a:p>
            <a:pPr marL="287655" indent="-287655"/>
            <a:endParaRPr lang="fr-FR" sz="2400" dirty="0"/>
          </a:p>
          <a:p>
            <a:pPr marL="287655" indent="-287655"/>
            <a:r>
              <a:rPr lang="fr-FR" sz="2400" dirty="0"/>
              <a:t>VECU PERSONNEL</a:t>
            </a:r>
          </a:p>
          <a:p>
            <a:pPr marL="0" indent="0">
              <a:buNone/>
            </a:pPr>
            <a:endParaRPr lang="fr-FR" sz="2400" dirty="0">
              <a:solidFill>
                <a:srgbClr val="0070C0"/>
              </a:solidFill>
            </a:endParaRPr>
          </a:p>
          <a:p>
            <a:pPr marL="287655" indent="-287655"/>
            <a:endParaRPr lang="fr-FR" sz="2400" dirty="0"/>
          </a:p>
          <a:p>
            <a:pPr marL="287655" indent="-287655"/>
            <a:r>
              <a:rPr lang="fr-FR" sz="2400" dirty="0"/>
              <a:t>QUALITES </a:t>
            </a:r>
            <a:endParaRPr lang="fr-FR" sz="2400" dirty="0">
              <a:solidFill>
                <a:srgbClr val="000000"/>
              </a:solidFill>
            </a:endParaRPr>
          </a:p>
          <a:p>
            <a:pPr marL="287655" indent="-287655"/>
            <a:endParaRPr lang="fr-FR" sz="2400" dirty="0"/>
          </a:p>
          <a:p>
            <a:pPr marL="287655" indent="-287655"/>
            <a:r>
              <a:rPr lang="fr-FR" sz="2400" dirty="0"/>
              <a:t>REFLEXIONS COMMUNES /ECHANGE D'IDEES </a:t>
            </a:r>
          </a:p>
          <a:p>
            <a:pPr marL="287655" indent="-287655"/>
            <a:endParaRPr lang="fr-FR" sz="2400" dirty="0">
              <a:solidFill>
                <a:srgbClr val="000000"/>
              </a:solidFill>
            </a:endParaRPr>
          </a:p>
          <a:p>
            <a:pPr marL="287655" indent="-287655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0266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1407F9-66B3-3D3F-F2ED-01A74606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14" y="217749"/>
            <a:ext cx="7200900" cy="1114425"/>
          </a:xfrm>
        </p:spPr>
        <p:txBody>
          <a:bodyPr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/>
              <a:t>MES 8 CLES </a:t>
            </a:r>
            <a:br>
              <a:rPr lang="fr-FR" sz="3000" dirty="0"/>
            </a:br>
            <a:endParaRPr lang="fr-FR" sz="3000">
              <a:solidFill>
                <a:srgbClr val="0070C0"/>
              </a:solidFill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FBD5D870-4107-D1FC-9BE5-B2BAF9B5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37" y="1609558"/>
            <a:ext cx="4797164" cy="3074615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BE3CBB02-5D0B-2090-8F68-2C448B644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46" y="1684388"/>
            <a:ext cx="2232105" cy="3033471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9D48F95-9E10-3152-CF7E-89B382DC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321" y="889804"/>
            <a:ext cx="3178698" cy="1036658"/>
          </a:xfrm>
        </p:spPr>
        <p:txBody>
          <a:bodyPr vert="horz" lIns="68580" tIns="34290" rIns="68580" bIns="34290" rtlCol="0" anchor="t">
            <a:no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r>
              <a:rPr lang="fr-FR" sz="1800" b="1" dirty="0"/>
              <a:t>La clé de la compréhension</a:t>
            </a:r>
          </a:p>
          <a:p>
            <a:pPr marL="0" indent="0">
              <a:buNone/>
            </a:pPr>
            <a:endParaRPr lang="fr-FR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1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048FC-6D52-4072-B090-21B17D21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Le Kremlin Bicêtre Le 22 Novembre 2024</a:t>
            </a:r>
            <a:br>
              <a:rPr lang="fr-FR" dirty="0"/>
            </a:br>
            <a:r>
              <a:rPr lang="fr-FR"/>
              <a:t>EDITION 1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60F784-06A3-45BB-9C9E-9743596CD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ACD64F-2D38-4806-A43D-71749318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5" name="Image 4" descr="Une image contenant texte, logo, Police, Graphique&#10;&#10;Le contenu généré par l’IA peut être incorrect.">
            <a:extLst>
              <a:ext uri="{FF2B5EF4-FFF2-40B4-BE49-F238E27FC236}">
                <a16:creationId xmlns:a16="http://schemas.microsoft.com/office/drawing/2014/main" id="{919F8B3B-496F-1E73-E76E-FC6D6D5E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907" y="144917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"/>
          <p:cNvGrpSpPr/>
          <p:nvPr/>
        </p:nvGrpSpPr>
        <p:grpSpPr>
          <a:xfrm>
            <a:off x="159964" y="2334410"/>
            <a:ext cx="8614304" cy="626495"/>
            <a:chOff x="5613" y="2604623"/>
            <a:chExt cx="11485739" cy="835326"/>
          </a:xfrm>
        </p:grpSpPr>
        <p:sp>
          <p:nvSpPr>
            <p:cNvPr id="118" name="Google Shape;118;p2"/>
            <p:cNvSpPr/>
            <p:nvPr/>
          </p:nvSpPr>
          <p:spPr>
            <a:xfrm>
              <a:off x="5613" y="2604623"/>
              <a:ext cx="2088316" cy="835326"/>
            </a:xfrm>
            <a:prstGeom prst="chevron">
              <a:avLst>
                <a:gd name="adj" fmla="val 50000"/>
              </a:avLst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423276" y="2604623"/>
              <a:ext cx="1252990" cy="8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00" tIns="15000" rIns="15000" bIns="15000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Naissance (1984)</a:t>
              </a:r>
              <a:endParaRPr sz="1125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85098" y="2604623"/>
              <a:ext cx="2088316" cy="835326"/>
            </a:xfrm>
            <a:prstGeom prst="chevron">
              <a:avLst>
                <a:gd name="adj" fmla="val 50000"/>
              </a:avLst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21" name="Google Shape;121;p2"/>
            <p:cNvSpPr txBox="1"/>
            <p:nvPr/>
          </p:nvSpPr>
          <p:spPr>
            <a:xfrm>
              <a:off x="2302761" y="2604623"/>
              <a:ext cx="1252990" cy="8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00" tIns="15000" rIns="15000" bIns="15000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5 ans arrivée en France</a:t>
              </a:r>
              <a:endParaRPr sz="1013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94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(1989)</a:t>
              </a:r>
              <a:endParaRPr sz="1013" dirty="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764582" y="2604623"/>
              <a:ext cx="2088316" cy="835326"/>
            </a:xfrm>
            <a:prstGeom prst="chevron">
              <a:avLst>
                <a:gd name="adj" fmla="val 50000"/>
              </a:avLst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23" name="Google Shape;123;p2"/>
            <p:cNvSpPr txBox="1"/>
            <p:nvPr/>
          </p:nvSpPr>
          <p:spPr>
            <a:xfrm>
              <a:off x="4182245" y="2604623"/>
              <a:ext cx="1252990" cy="8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00" tIns="15000" rIns="15000" bIns="15000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12 ans AVC</a:t>
              </a:r>
              <a:endParaRPr sz="1013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394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(1996-97)</a:t>
              </a:r>
              <a:endParaRPr sz="1125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644067" y="2604623"/>
              <a:ext cx="2088316" cy="835326"/>
            </a:xfrm>
            <a:prstGeom prst="chevron">
              <a:avLst>
                <a:gd name="adj" fmla="val 50000"/>
              </a:avLst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6061730" y="2604623"/>
              <a:ext cx="1252990" cy="8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00" tIns="15000" rIns="15000" bIns="15000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2012</a:t>
              </a:r>
              <a:endParaRPr sz="1125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523551" y="2604623"/>
              <a:ext cx="2088316" cy="835326"/>
            </a:xfrm>
            <a:prstGeom prst="chevron">
              <a:avLst>
                <a:gd name="adj" fmla="val 50000"/>
              </a:avLst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7941214" y="2604623"/>
              <a:ext cx="1252990" cy="8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00" tIns="15000" rIns="15000" bIns="15000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2013</a:t>
              </a:r>
              <a:endParaRPr sz="1125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403036" y="2604623"/>
              <a:ext cx="2088316" cy="835326"/>
            </a:xfrm>
            <a:prstGeom prst="chevron">
              <a:avLst>
                <a:gd name="adj" fmla="val 50000"/>
              </a:avLst>
            </a:prstGeom>
            <a:solidFill>
              <a:srgbClr val="D3461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29" name="Google Shape;129;p2"/>
            <p:cNvSpPr txBox="1"/>
            <p:nvPr/>
          </p:nvSpPr>
          <p:spPr>
            <a:xfrm>
              <a:off x="9820699" y="2604623"/>
              <a:ext cx="1252990" cy="83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00" tIns="15000" rIns="15000" bIns="15000" anchor="ctr" anchorCtr="0">
              <a:noAutofit/>
            </a:bodyPr>
            <a:lstStyle>
              <a:defPPr rtl="0">
                <a:defRPr lang="fr-FR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ckwell"/>
                <a:buNone/>
              </a:pPr>
              <a:r>
                <a:rPr lang="fr-FR" sz="1125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2016 a 2023 </a:t>
              </a:r>
              <a:endParaRPr sz="1013" dirty="0"/>
            </a:p>
          </p:txBody>
        </p:sp>
      </p:grpSp>
      <p:sp>
        <p:nvSpPr>
          <p:cNvPr id="135" name="Google Shape;135;p2"/>
          <p:cNvSpPr txBox="1"/>
          <p:nvPr/>
        </p:nvSpPr>
        <p:spPr>
          <a:xfrm>
            <a:off x="-38853" y="72128"/>
            <a:ext cx="3712725" cy="61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525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MON PARCOURS</a:t>
            </a:r>
            <a:endParaRPr sz="525"/>
          </a:p>
        </p:txBody>
      </p:sp>
      <p:pic>
        <p:nvPicPr>
          <p:cNvPr id="136" name="Google Shape;136;p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555" y="3037780"/>
            <a:ext cx="1939691" cy="164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2" descr="Une image contenant diagramme, texte&#10;&#10;Description générée automatiquement">
            <a:extLst>
              <a:ext uri="{FF2B5EF4-FFF2-40B4-BE49-F238E27FC236}">
                <a16:creationId xmlns:a16="http://schemas.microsoft.com/office/drawing/2014/main" id="{FD38A45A-5933-B163-664F-3CFAF6C92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60" y="677843"/>
            <a:ext cx="2057400" cy="1650254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364FB3DE-1B50-5AB3-A990-302046CF8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429" y="3001154"/>
            <a:ext cx="1908959" cy="2050648"/>
          </a:xfrm>
          <a:prstGeom prst="rect">
            <a:avLst/>
          </a:prstGeom>
        </p:spPr>
      </p:pic>
      <p:pic>
        <p:nvPicPr>
          <p:cNvPr id="5" name="Image 5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CE634E9B-C533-EF8E-5A39-63C046ADC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143" y="184068"/>
            <a:ext cx="1812473" cy="2118262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7899BC-A875-896E-B394-EF9F70E50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637" y="2954416"/>
            <a:ext cx="1797628" cy="2055059"/>
          </a:xfrm>
          <a:prstGeom prst="rect">
            <a:avLst/>
          </a:prstGeom>
        </p:spPr>
      </p:pic>
      <p:pic>
        <p:nvPicPr>
          <p:cNvPr id="8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5B00EE4-1254-C0F4-0C05-B44004DB30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534" y="266271"/>
            <a:ext cx="2057400" cy="19167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3C92D5-557F-2398-70F7-2F72BFF55886}"/>
              </a:ext>
            </a:extLst>
          </p:cNvPr>
          <p:cNvSpPr txBox="1"/>
          <p:nvPr/>
        </p:nvSpPr>
        <p:spPr>
          <a:xfrm>
            <a:off x="484291" y="2607004"/>
            <a:ext cx="101868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13" dirty="0">
              <a:cs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58F160-8313-D108-B75B-8174CA9A6A8D}"/>
              </a:ext>
            </a:extLst>
          </p:cNvPr>
          <p:cNvSpPr txBox="1"/>
          <p:nvPr/>
        </p:nvSpPr>
        <p:spPr>
          <a:xfrm>
            <a:off x="116898" y="1189387"/>
            <a:ext cx="205740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000" b="1" dirty="0">
                <a:solidFill>
                  <a:srgbClr val="0070C0"/>
                </a:solidFill>
                <a:cs typeface="Arial"/>
              </a:rPr>
              <a:t>#6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29AF4B-06EC-0273-5A21-03586FAF18FD}"/>
              </a:ext>
            </a:extLst>
          </p:cNvPr>
          <p:cNvSpPr txBox="1"/>
          <p:nvPr/>
        </p:nvSpPr>
        <p:spPr>
          <a:xfrm>
            <a:off x="5920962" y="1189387"/>
            <a:ext cx="205740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000" b="1" dirty="0">
                <a:solidFill>
                  <a:srgbClr val="0070C0"/>
                </a:solidFill>
                <a:cs typeface="Arial"/>
              </a:rPr>
              <a:t>#1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A53495-11D8-C3FE-D29B-89A917F676C9}"/>
              </a:ext>
            </a:extLst>
          </p:cNvPr>
          <p:cNvSpPr txBox="1"/>
          <p:nvPr/>
        </p:nvSpPr>
        <p:spPr>
          <a:xfrm>
            <a:off x="6388553" y="3638672"/>
            <a:ext cx="205740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000" b="1" dirty="0">
                <a:solidFill>
                  <a:srgbClr val="0070C0"/>
                </a:solidFill>
                <a:cs typeface="Arial"/>
              </a:rPr>
              <a:t>#8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D02A7B-525E-C90A-40CA-2B75C0B650C1}"/>
              </a:ext>
            </a:extLst>
          </p:cNvPr>
          <p:cNvSpPr txBox="1"/>
          <p:nvPr/>
        </p:nvSpPr>
        <p:spPr>
          <a:xfrm>
            <a:off x="2722046" y="1189386"/>
            <a:ext cx="205740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000" b="1" dirty="0">
                <a:solidFill>
                  <a:srgbClr val="0070C0"/>
                </a:solidFill>
                <a:cs typeface="Arial"/>
              </a:rPr>
              <a:t>#300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E7B306-7DC9-27BD-033C-DDC80C706E83}"/>
              </a:ext>
            </a:extLst>
          </p:cNvPr>
          <p:cNvSpPr txBox="1"/>
          <p:nvPr/>
        </p:nvSpPr>
        <p:spPr>
          <a:xfrm>
            <a:off x="3672071" y="3638671"/>
            <a:ext cx="205740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000" b="1" dirty="0">
                <a:solidFill>
                  <a:srgbClr val="0070C0"/>
                </a:solidFill>
                <a:cs typeface="Arial"/>
              </a:rPr>
              <a:t>#19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5C1543E-DB5E-349B-3090-20DA976278EE}"/>
              </a:ext>
            </a:extLst>
          </p:cNvPr>
          <p:cNvSpPr txBox="1"/>
          <p:nvPr/>
        </p:nvSpPr>
        <p:spPr>
          <a:xfrm>
            <a:off x="955592" y="3712893"/>
            <a:ext cx="205740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000" b="1" dirty="0">
                <a:solidFill>
                  <a:srgbClr val="0070C0"/>
                </a:solidFill>
                <a:cs typeface="Arial"/>
              </a:rPr>
              <a:t>#5</a:t>
            </a:r>
          </a:p>
        </p:txBody>
      </p:sp>
      <p:pic>
        <p:nvPicPr>
          <p:cNvPr id="14" name="Image 13" descr="Une image contenant diagramme, texte&#10;&#10;Description générée automatiquement">
            <a:extLst>
              <a:ext uri="{FF2B5EF4-FFF2-40B4-BE49-F238E27FC236}">
                <a16:creationId xmlns:a16="http://schemas.microsoft.com/office/drawing/2014/main" id="{2BE61317-F92F-6E01-A226-3DA57CBA5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887" y="627134"/>
            <a:ext cx="2064544" cy="1650206"/>
          </a:xfrm>
          <a:prstGeom prst="rect">
            <a:avLst/>
          </a:prstGeom>
        </p:spPr>
      </p:pic>
      <p:pic>
        <p:nvPicPr>
          <p:cNvPr id="15" name="Image 1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22CCDBD1-C01D-62CB-BA48-A48E46C4A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289" y="128783"/>
            <a:ext cx="1821656" cy="2114550"/>
          </a:xfrm>
          <a:prstGeom prst="rect">
            <a:avLst/>
          </a:prstGeom>
        </p:spPr>
      </p:pic>
      <p:pic>
        <p:nvPicPr>
          <p:cNvPr id="16" name="Image 1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15F29A0-BBCD-DDD6-3E99-D89DE88A8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1633" y="358314"/>
            <a:ext cx="2064544" cy="1921669"/>
          </a:xfrm>
          <a:prstGeom prst="rect">
            <a:avLst/>
          </a:prstGeom>
        </p:spPr>
      </p:pic>
      <p:pic>
        <p:nvPicPr>
          <p:cNvPr id="17" name="Image 16" descr="Une image contenant texte, dessin humoristique, clipart, illustration&#10;&#10;Description générée automatiquement">
            <a:extLst>
              <a:ext uri="{FF2B5EF4-FFF2-40B4-BE49-F238E27FC236}">
                <a16:creationId xmlns:a16="http://schemas.microsoft.com/office/drawing/2014/main" id="{BFA8412C-C133-1CFF-9E90-470D939CA1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0115" y="3038345"/>
            <a:ext cx="1914525" cy="2057400"/>
          </a:xfrm>
          <a:prstGeom prst="rect">
            <a:avLst/>
          </a:prstGeom>
        </p:spPr>
      </p:pic>
      <p:pic>
        <p:nvPicPr>
          <p:cNvPr id="18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687B29A-A95C-E04E-F7C4-180872042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240" y="3064018"/>
            <a:ext cx="1797628" cy="20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6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A0BA87-932E-45ED-A947-38072FF7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" name="Espace réservé du contenu 5" descr="Une image contenant personne, Accessoire de mode, doigt, poignet&#10;&#10;Le contenu généré par l’IA peut être incorrect.">
            <a:extLst>
              <a:ext uri="{FF2B5EF4-FFF2-40B4-BE49-F238E27FC236}">
                <a16:creationId xmlns:a16="http://schemas.microsoft.com/office/drawing/2014/main" id="{62A24849-226F-8405-CD48-0FE354567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467785" y="1901400"/>
            <a:ext cx="4457700" cy="3113086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B19F74-9474-46CB-A2E4-694D0906A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7" name="Image 6" descr="Une image contenant personne, habits, Visage humain, mur&#10;&#10;Le contenu généré par l’IA peut être incorrect.">
            <a:extLst>
              <a:ext uri="{FF2B5EF4-FFF2-40B4-BE49-F238E27FC236}">
                <a16:creationId xmlns:a16="http://schemas.microsoft.com/office/drawing/2014/main" id="{F4881810-1A0E-9F8C-47C9-EC0C832D0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" y="134470"/>
            <a:ext cx="4917783" cy="27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4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D7B02-F479-4103-8D67-5D20DE86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PERSONNES présentes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3C4563-5464-B2C8-2511-710773CF1A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E00F32-83BD-CB79-E1CD-4C658B864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1800" b="1">
                <a:solidFill>
                  <a:schemeClr val="bg2">
                    <a:lumMod val="49000"/>
                  </a:schemeClr>
                </a:solidFill>
              </a:rPr>
              <a:t>A FORMER:</a:t>
            </a:r>
            <a:r>
              <a:rPr lang="fr-FR" sz="1800" dirty="0">
                <a:solidFill>
                  <a:schemeClr val="bg2">
                    <a:lumMod val="49000"/>
                  </a:schemeClr>
                </a:solidFill>
                <a:latin typeface="Arial"/>
                <a:cs typeface="Arial"/>
              </a:rPr>
              <a:t> </a:t>
            </a:r>
            <a:r>
              <a:rPr lang="fr-FR" sz="1800">
                <a:solidFill>
                  <a:srgbClr val="000000"/>
                </a:solidFill>
                <a:latin typeface="Arial"/>
                <a:cs typeface="Arial"/>
              </a:rPr>
              <a:t>Médecins (2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dont 1 unité adulte + 1 urgentiste) et paramédical 1 cadre, 3 infirmières (dont 1 pratique avancée ),2 aides-soignants des urgences )</a:t>
            </a:r>
            <a:endParaRPr lang="fr-FR" sz="2000" dirty="0"/>
          </a:p>
          <a:p>
            <a:pPr marL="127000" indent="0">
              <a:lnSpc>
                <a:spcPct val="114999"/>
              </a:lnSpc>
              <a:buNone/>
            </a:pPr>
            <a:endParaRPr lang="fr-FR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14999"/>
              </a:lnSpc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AUTRES </a:t>
            </a:r>
            <a:endParaRPr lang="en-US" sz="1800" dirty="0"/>
          </a:p>
          <a:p>
            <a:pPr marL="127000" indent="0">
              <a:lnSpc>
                <a:spcPct val="114999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Adrienne Lenner  (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psychologue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référente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Fondation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de France) </a:t>
            </a:r>
            <a:endParaRPr lang="en-US" sz="1800" dirty="0"/>
          </a:p>
          <a:p>
            <a:pPr marL="127000" indent="0">
              <a:lnSpc>
                <a:spcPct val="114999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 Lucile GUENEGOU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représentante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MCGRE </a:t>
            </a:r>
            <a:endParaRPr lang="en-US" sz="1800" dirty="0"/>
          </a:p>
          <a:p>
            <a:pPr marL="127000" indent="0">
              <a:lnSpc>
                <a:spcPct val="114999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Caroline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etCamille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,première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édition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journée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de formation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filmée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800" err="1">
                <a:solidFill>
                  <a:srgbClr val="000000"/>
                </a:solidFill>
                <a:latin typeface="Arial"/>
                <a:cs typeface="Arial"/>
              </a:rPr>
              <a:t>enregistrée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(QUALOPI) </a:t>
            </a:r>
            <a:br>
              <a:rPr lang="en-US" sz="1800" dirty="0"/>
            </a:br>
            <a:br>
              <a:rPr lang="en-US" sz="1800" dirty="0"/>
            </a:b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9774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3CD9A-5490-A2DC-78E1-193F9DB7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600" dirty="0">
                <a:solidFill>
                  <a:schemeClr val="accent1"/>
                </a:solidFill>
              </a:rPr>
              <a:t>Contexte &amp; Objectif</a:t>
            </a:r>
            <a:endParaRPr lang="fr-FR" sz="1600" b="0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A20552-0F08-B911-61E8-73BB620247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6C735F-0757-6B59-C7A0-82B8BA853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fr-FR" b="1" dirty="0"/>
              <a:t> </a:t>
            </a:r>
            <a:endParaRPr lang="fr-FR" dirty="0"/>
          </a:p>
          <a:p>
            <a:pPr marL="127000" indent="0">
              <a:lnSpc>
                <a:spcPct val="114999"/>
              </a:lnSpc>
              <a:buNone/>
            </a:pPr>
            <a:r>
              <a:rPr lang="fr-FR" b="1">
                <a:solidFill>
                  <a:schemeClr val="tx1">
                    <a:lumMod val="49000"/>
                  </a:schemeClr>
                </a:solidFill>
              </a:rPr>
              <a:t>Formation "Au cœur de la douleur drépanocytaire"</a:t>
            </a:r>
            <a:br>
              <a:rPr lang="fr-FR" b="1" dirty="0">
                <a:solidFill>
                  <a:schemeClr val="tx1">
                    <a:lumMod val="49000"/>
                  </a:schemeClr>
                </a:solidFill>
              </a:rPr>
            </a:br>
            <a:r>
              <a:rPr lang="fr-FR" b="1">
                <a:solidFill>
                  <a:schemeClr val="tx1">
                    <a:lumMod val="49000"/>
                  </a:schemeClr>
                </a:solidFill>
              </a:rPr>
              <a:t>Constat</a:t>
            </a:r>
            <a:r>
              <a:rPr lang="fr-FR" dirty="0">
                <a:solidFill>
                  <a:schemeClr val="tx1">
                    <a:lumMod val="49000"/>
                  </a:schemeClr>
                </a:solidFill>
              </a:rPr>
              <a:t> :</a:t>
            </a:r>
          </a:p>
          <a:p>
            <a:pPr>
              <a:lnSpc>
                <a:spcPct val="114999"/>
              </a:lnSpc>
            </a:pPr>
            <a:r>
              <a:rPr lang="fr-FR" dirty="0">
                <a:solidFill>
                  <a:schemeClr val="tx1">
                    <a:lumMod val="49000"/>
                  </a:schemeClr>
                </a:solidFill>
              </a:rPr>
              <a:t>La drépanocytose reste méconnue, en particulier en dehors des services spécialisés.</a:t>
            </a:r>
          </a:p>
          <a:p>
            <a:pPr>
              <a:lnSpc>
                <a:spcPct val="114999"/>
              </a:lnSpc>
            </a:pPr>
            <a:r>
              <a:rPr lang="fr-FR" dirty="0">
                <a:solidFill>
                  <a:schemeClr val="tx1">
                    <a:lumMod val="49000"/>
                  </a:schemeClr>
                </a:solidFill>
              </a:rPr>
              <a:t>La douleur spécifique liée aux CVO est souvent mal évaluée, mal traitée, voire stigmatisée.</a:t>
            </a:r>
          </a:p>
          <a:p>
            <a:pPr marL="127000" indent="0">
              <a:lnSpc>
                <a:spcPct val="114999"/>
              </a:lnSpc>
              <a:buNone/>
            </a:pPr>
            <a:r>
              <a:rPr lang="fr-FR" b="1" dirty="0">
                <a:solidFill>
                  <a:schemeClr val="tx1">
                    <a:lumMod val="49000"/>
                  </a:schemeClr>
                </a:solidFill>
              </a:rPr>
              <a:t>Objectif de la formation</a:t>
            </a:r>
            <a:r>
              <a:rPr lang="fr-FR" dirty="0">
                <a:solidFill>
                  <a:schemeClr val="tx1">
                    <a:lumMod val="49000"/>
                  </a:schemeClr>
                </a:solidFill>
              </a:rPr>
              <a:t> :</a:t>
            </a:r>
          </a:p>
          <a:p>
            <a:pPr>
              <a:lnSpc>
                <a:spcPct val="114999"/>
              </a:lnSpc>
            </a:pPr>
            <a:r>
              <a:rPr lang="fr-FR" dirty="0">
                <a:solidFill>
                  <a:schemeClr val="tx1">
                    <a:lumMod val="49000"/>
                  </a:schemeClr>
                </a:solidFill>
              </a:rPr>
              <a:t>Mieux comprendre, évaluer et traiter la douleur drépanocytaire, tout en renforçant la qualité de la relation soignant-soigné.</a:t>
            </a:r>
          </a:p>
          <a:p>
            <a:pPr>
              <a:lnSpc>
                <a:spcPct val="114999"/>
              </a:lnSpc>
            </a:pPr>
            <a:endParaRPr lang="fr-FR" dirty="0">
              <a:solidFill>
                <a:schemeClr val="tx1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DF1FF-673A-86D4-53C0-E65E39C3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600" cy="817910"/>
          </a:xfrm>
        </p:spPr>
        <p:txBody>
          <a:bodyPr>
            <a:normAutofit fontScale="90000"/>
          </a:bodyPr>
          <a:lstStyle/>
          <a:p>
            <a:endParaRPr lang="fr-FR" dirty="0"/>
          </a:p>
          <a:p>
            <a:r>
              <a:rPr lang="en-US" sz="2000" b="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les </a:t>
            </a:r>
            <a:r>
              <a:rPr lang="en-US" sz="2000" err="1">
                <a:solidFill>
                  <a:schemeClr val="accent1"/>
                </a:solidFill>
                <a:latin typeface="Arial"/>
                <a:cs typeface="Arial"/>
              </a:rPr>
              <a:t>principaux</a:t>
            </a:r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accent1"/>
                </a:solidFill>
                <a:latin typeface="Arial"/>
                <a:cs typeface="Arial"/>
              </a:rPr>
              <a:t>défis</a:t>
            </a:r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accent1"/>
                </a:solidFill>
                <a:latin typeface="Arial"/>
                <a:cs typeface="Arial"/>
              </a:rPr>
              <a:t>auxquels</a:t>
            </a:r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chemeClr val="accent1"/>
                </a:solidFill>
                <a:latin typeface="Arial"/>
                <a:cs typeface="Arial"/>
              </a:rPr>
              <a:t>elle</a:t>
            </a:r>
            <a:r>
              <a:rPr lang="en-US" sz="2000">
                <a:solidFill>
                  <a:schemeClr val="accent1"/>
                </a:solidFill>
                <a:latin typeface="Arial"/>
                <a:cs typeface="Arial"/>
              </a:rPr>
              <a:t> pourrait apporter</a:t>
            </a:r>
            <a:r>
              <a:rPr lang="en-US" sz="2000" dirty="0">
                <a:solidFill>
                  <a:schemeClr val="accent1"/>
                </a:solidFill>
                <a:latin typeface="Arial"/>
                <a:cs typeface="Arial"/>
              </a:rPr>
              <a:t> des solutions : </a:t>
            </a:r>
            <a:endParaRPr lang="en-US" sz="2000">
              <a:solidFill>
                <a:schemeClr val="accent1"/>
              </a:solidFill>
              <a:cs typeface="Arial"/>
            </a:endParaRPr>
          </a:p>
          <a:p>
            <a:br>
              <a:rPr lang="en-US" dirty="0"/>
            </a:br>
            <a:br>
              <a:rPr lang="en-US" dirty="0"/>
            </a:br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C6B2F4-96BA-2F97-3776-1D2783FE9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5A2160-6402-63B6-FAA7-DDEB2A015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AutoNum type="arabicPeriod"/>
            </a:pPr>
            <a:r>
              <a:rPr lang="fr-FR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1. Manque de connaissance sur la drépanocytose et sa douleur spécifique</a:t>
            </a:r>
            <a:r>
              <a:rPr lang="fr-FR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</a:t>
            </a:r>
            <a:endParaRPr lang="fr-FR" sz="2800">
              <a:solidFill>
                <a:schemeClr val="bg2">
                  <a:lumMod val="76000"/>
                </a:schemeClr>
              </a:solidFill>
              <a:cs typeface="Arial"/>
            </a:endParaRPr>
          </a:p>
          <a:p>
            <a:pPr>
              <a:lnSpc>
                <a:spcPct val="114999"/>
              </a:lnSpc>
              <a:buAutoNum type="arabicPeriod"/>
            </a:pPr>
            <a:endParaRPr lang="fr-FR" sz="2800" dirty="0">
              <a:solidFill>
                <a:schemeClr val="bg2">
                  <a:lumMod val="76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4999"/>
              </a:lnSpc>
              <a:buAutoNum type="arabicPeriod"/>
            </a:pPr>
            <a:r>
              <a:rPr lang="fr-FR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2. Difficultés à évaluer et traiter efficacement la douleur</a:t>
            </a:r>
            <a:r>
              <a:rPr lang="fr-FR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14999"/>
              </a:lnSpc>
              <a:buAutoNum type="arabicPeriod"/>
            </a:pPr>
            <a:endParaRPr lang="fr-FR" sz="2800" dirty="0">
              <a:solidFill>
                <a:schemeClr val="bg2">
                  <a:lumMod val="76000"/>
                </a:schemeClr>
              </a:solidFill>
              <a:latin typeface="Arial"/>
              <a:cs typeface="Arial"/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3.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Préjugés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et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stigmatisation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des patients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drépanocytaires</a:t>
            </a:r>
            <a:r>
              <a:rPr lang="en-US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 </a:t>
            </a:r>
          </a:p>
          <a:p>
            <a:pPr marL="469900" indent="-342900">
              <a:lnSpc>
                <a:spcPct val="114999"/>
              </a:lnSpc>
              <a:buAutoNum type="arabicPeriod"/>
            </a:pPr>
            <a:endParaRPr lang="en-US" sz="2800" dirty="0">
              <a:solidFill>
                <a:schemeClr val="bg2">
                  <a:lumMod val="76000"/>
                </a:schemeClr>
              </a:solidFill>
              <a:latin typeface="Arial"/>
              <a:cs typeface="Arial"/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r>
              <a:rPr lang="en-US" sz="2800" b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4. Manque de protocoles et de formation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spécifique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aux urgences</a:t>
            </a:r>
            <a:r>
              <a:rPr lang="en-US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 </a:t>
            </a:r>
            <a:endParaRPr lang="en-US" sz="2800">
              <a:solidFill>
                <a:schemeClr val="bg2">
                  <a:lumMod val="76000"/>
                </a:schemeClr>
              </a:solidFill>
              <a:cs typeface="Arial"/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endParaRPr lang="en-US" sz="2800" dirty="0">
              <a:solidFill>
                <a:schemeClr val="bg2">
                  <a:lumMod val="76000"/>
                </a:schemeClr>
              </a:solidFill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5. Gestion du stress des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soignants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face aux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douleurs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complexes</a:t>
            </a:r>
            <a:r>
              <a:rPr lang="en-US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 </a:t>
            </a:r>
            <a:endParaRPr lang="en-US" sz="2800">
              <a:solidFill>
                <a:schemeClr val="bg2">
                  <a:lumMod val="76000"/>
                </a:schemeClr>
              </a:solidFill>
              <a:cs typeface="Arial"/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endParaRPr lang="en-US" sz="2800" dirty="0">
              <a:solidFill>
                <a:schemeClr val="bg2">
                  <a:lumMod val="76000"/>
                </a:schemeClr>
              </a:solidFill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6.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Difficulté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à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comprendre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la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réalité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sensorielle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et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émotionnelle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des crises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douloureuses</a:t>
            </a:r>
            <a:r>
              <a:rPr lang="en-US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 </a:t>
            </a:r>
            <a:endParaRPr lang="en-US" sz="2800" dirty="0">
              <a:solidFill>
                <a:schemeClr val="bg2">
                  <a:lumMod val="76000"/>
                </a:schemeClr>
              </a:solidFill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endParaRPr lang="en-US" sz="2800" dirty="0">
              <a:solidFill>
                <a:schemeClr val="bg2">
                  <a:lumMod val="76000"/>
                </a:schemeClr>
              </a:solidFill>
              <a:latin typeface="Arial"/>
              <a:cs typeface="Arial"/>
            </a:endParaRPr>
          </a:p>
          <a:p>
            <a:pPr marL="469900" indent="-342900">
              <a:lnSpc>
                <a:spcPct val="114999"/>
              </a:lnSpc>
              <a:buAutoNum type="arabicPeriod"/>
            </a:pP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7. Manque de communication et de collaboration entre les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différents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acteurs</a:t>
            </a:r>
            <a:r>
              <a:rPr lang="en-US" sz="2800" b="1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err="1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hospitaliers</a:t>
            </a:r>
            <a:r>
              <a:rPr lang="en-US" sz="2800" dirty="0">
                <a:solidFill>
                  <a:schemeClr val="bg2">
                    <a:lumMod val="76000"/>
                  </a:schemeClr>
                </a:solidFill>
                <a:latin typeface="Arial"/>
                <a:cs typeface="Arial"/>
              </a:rPr>
              <a:t> </a:t>
            </a:r>
          </a:p>
          <a:p>
            <a:pPr marL="469900" indent="-342900">
              <a:lnSpc>
                <a:spcPct val="114999"/>
              </a:lnSpc>
              <a:buAutoNum type="arabicPeriod"/>
            </a:pPr>
            <a:endParaRPr lang="en-US" sz="2800" dirty="0">
              <a:solidFill>
                <a:schemeClr val="bg2">
                  <a:lumMod val="76000"/>
                </a:schemeClr>
              </a:solidFill>
            </a:endParaRPr>
          </a:p>
          <a:p>
            <a:pPr marL="127000" indent="0">
              <a:lnSpc>
                <a:spcPct val="114999"/>
              </a:lnSpc>
              <a:buNone/>
            </a:pPr>
            <a:br>
              <a:rPr lang="en-US" dirty="0"/>
            </a:br>
            <a:br>
              <a:rPr lang="en-US" dirty="0"/>
            </a:br>
            <a:endParaRPr lang="en-US" sz="2800" dirty="0">
              <a:solidFill>
                <a:schemeClr val="bg2">
                  <a:lumMod val="76000"/>
                </a:schemeClr>
              </a:solidFill>
            </a:endParaRPr>
          </a:p>
          <a:p>
            <a:pPr marL="127000" indent="0">
              <a:lnSpc>
                <a:spcPct val="114999"/>
              </a:lnSpc>
              <a:buNone/>
            </a:pPr>
            <a:br>
              <a:rPr lang="en-US" dirty="0"/>
            </a:br>
            <a:endParaRPr lang="en-US" sz="2800" dirty="0">
              <a:solidFill>
                <a:schemeClr val="bg2">
                  <a:lumMod val="76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67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8902C-350C-C3A9-86D0-BF0A341D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Arial"/>
                <a:cs typeface="Arial"/>
              </a:rPr>
              <a:t>6. Difficulté à comprendre la réalité sensorielle et émotionnelle des crises douloureuses</a:t>
            </a:r>
            <a:r>
              <a:rPr lang="fr-FR" sz="2000" b="0" dirty="0">
                <a:solidFill>
                  <a:schemeClr val="accent1"/>
                </a:solidFill>
                <a:latin typeface="Arial"/>
                <a:cs typeface="Arial"/>
              </a:rPr>
              <a:t> </a:t>
            </a:r>
            <a:endParaRPr lang="fr-FR" sz="2000" b="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27C203-9F5A-A404-7404-0E32442D4B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C5FBB1-FF33-C77C-5BC0-24A618F2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0" indent="0">
              <a:buNone/>
            </a:pPr>
            <a:endParaRPr lang="fr-FR" sz="1400" b="1" dirty="0">
              <a:solidFill>
                <a:srgbClr val="0F4761"/>
              </a:solidFill>
              <a:latin typeface="Arial"/>
              <a:cs typeface="Arial"/>
            </a:endParaRPr>
          </a:p>
          <a:p>
            <a:pPr marL="127000" indent="0">
              <a:lnSpc>
                <a:spcPct val="114999"/>
              </a:lnSpc>
              <a:buNone/>
            </a:pP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Problème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: L’incapacité des soignants à réellement 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se mettre à la place des patients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entraîne une prise en charge parfois inadaptée ou froide. </a:t>
            </a:r>
            <a:endParaRPr lang="fr-FR" sz="2000" dirty="0"/>
          </a:p>
          <a:p>
            <a:pPr marL="127000" indent="0">
              <a:lnSpc>
                <a:spcPct val="114999"/>
              </a:lnSpc>
              <a:buNone/>
            </a:pP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Solution apportée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: L’atelier 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"Immersion visuelle et auditive"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permet aux soignants de ressentir, à travers une simulation, l’intensité et l’impact des douleurs vécues par les patients, favorisant ainsi une approche plus </a:t>
            </a:r>
            <a:r>
              <a:rPr lang="fr-FR" sz="2000">
                <a:solidFill>
                  <a:srgbClr val="000000"/>
                </a:solidFill>
                <a:latin typeface="Arial"/>
                <a:cs typeface="Arial"/>
              </a:rPr>
              <a:t>réaliste.Le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 pont entre les douleurs "connus" ressentis par les soignants et les  douleurs drépanocytaires </a:t>
            </a:r>
            <a:endParaRPr lang="fr-FR" sz="2000" dirty="0"/>
          </a:p>
          <a:p>
            <a:pPr>
              <a:lnSpc>
                <a:spcPct val="114999"/>
              </a:lnSpc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3270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10C7C-4A93-2F1A-9F14-475F9289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fr-FR" sz="1600" dirty="0">
                <a:solidFill>
                  <a:schemeClr val="accent1"/>
                </a:solidFill>
              </a:rPr>
              <a:t>– Impact de la formation</a:t>
            </a:r>
            <a:endParaRPr lang="fr-FR" sz="1600" b="0" dirty="0">
              <a:solidFill>
                <a:schemeClr val="accent1"/>
              </a:solidFill>
            </a:endParaRPr>
          </a:p>
          <a:p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52BF5A7-CED4-335F-C4A9-9845151A53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141C9B-353B-36D5-B0FA-24F977A6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endParaRPr lang="fr-FR" b="1" dirty="0"/>
          </a:p>
          <a:p>
            <a:pPr marL="127000" indent="0">
              <a:lnSpc>
                <a:spcPct val="114999"/>
              </a:lnSpc>
              <a:buNone/>
            </a:pPr>
            <a:r>
              <a:rPr lang="fr-FR" dirty="0"/>
              <a:t>✅ </a:t>
            </a:r>
            <a:r>
              <a:rPr lang="fr-FR" dirty="0">
                <a:solidFill>
                  <a:schemeClr val="bg2">
                    <a:lumMod val="76000"/>
                  </a:schemeClr>
                </a:solidFill>
              </a:rPr>
              <a:t>Une prise en charge </a:t>
            </a:r>
            <a:r>
              <a:rPr lang="fr-FR" b="1" dirty="0">
                <a:solidFill>
                  <a:schemeClr val="bg2">
                    <a:lumMod val="76000"/>
                  </a:schemeClr>
                </a:solidFill>
              </a:rPr>
              <a:t>plus rapide, adaptée et humaine</a:t>
            </a:r>
            <a:endParaRPr lang="fr-FR" dirty="0">
              <a:solidFill>
                <a:schemeClr val="bg2">
                  <a:lumMod val="76000"/>
                </a:schemeClr>
              </a:solidFill>
            </a:endParaRPr>
          </a:p>
          <a:p>
            <a:pPr marL="127000" indent="0">
              <a:lnSpc>
                <a:spcPct val="114999"/>
              </a:lnSpc>
              <a:buNone/>
            </a:pPr>
            <a:br>
              <a:rPr lang="fr-FR" b="1" dirty="0">
                <a:solidFill>
                  <a:schemeClr val="bg2">
                    <a:lumMod val="76000"/>
                  </a:schemeClr>
                </a:solidFill>
              </a:rPr>
            </a:br>
            <a:r>
              <a:rPr lang="fr-FR" b="1" dirty="0">
                <a:solidFill>
                  <a:schemeClr val="bg2">
                    <a:lumMod val="76000"/>
                  </a:schemeClr>
                </a:solidFill>
              </a:rPr>
              <a:t> ✅ Une relation basée sur l’écoute, la confiance et le respect</a:t>
            </a:r>
            <a:endParaRPr lang="fr-FR" dirty="0">
              <a:solidFill>
                <a:schemeClr val="bg2">
                  <a:lumMod val="76000"/>
                </a:schemeClr>
              </a:solidFill>
            </a:endParaRPr>
          </a:p>
          <a:p>
            <a:pPr marL="127000" indent="0">
              <a:lnSpc>
                <a:spcPct val="114999"/>
              </a:lnSpc>
              <a:buNone/>
            </a:pPr>
            <a:br>
              <a:rPr lang="fr-FR" b="1" dirty="0">
                <a:solidFill>
                  <a:schemeClr val="bg2">
                    <a:lumMod val="76000"/>
                  </a:schemeClr>
                </a:solidFill>
              </a:rPr>
            </a:br>
            <a:r>
              <a:rPr lang="fr-FR" b="1" dirty="0">
                <a:solidFill>
                  <a:schemeClr val="bg2">
                    <a:lumMod val="76000"/>
                  </a:schemeClr>
                </a:solidFill>
              </a:rPr>
              <a:t> ✅ Une équipe soignante plus sereine, formée et soudée</a:t>
            </a:r>
            <a:endParaRPr lang="fr-FR" dirty="0">
              <a:solidFill>
                <a:schemeClr val="bg2">
                  <a:lumMod val="76000"/>
                </a:schemeClr>
              </a:solidFill>
            </a:endParaRPr>
          </a:p>
          <a:p>
            <a:pPr>
              <a:lnSpc>
                <a:spcPct val="114999"/>
              </a:lnSpc>
            </a:pPr>
            <a:endParaRPr lang="fr-FR" b="1" dirty="0">
              <a:solidFill>
                <a:schemeClr val="bg2">
                  <a:lumMod val="76000"/>
                </a:schemeClr>
              </a:solidFill>
            </a:endParaRPr>
          </a:p>
          <a:p>
            <a:pPr>
              <a:lnSpc>
                <a:spcPct val="114999"/>
              </a:lnSpc>
            </a:pPr>
            <a:r>
              <a:rPr lang="fr-FR" dirty="0">
                <a:solidFill>
                  <a:schemeClr val="bg2">
                    <a:lumMod val="76000"/>
                  </a:schemeClr>
                </a:solidFill>
              </a:rPr>
              <a:t>🩺 Une formation au service d’une meilleure qualité de soins pour les patients drépanocytaires.</a:t>
            </a:r>
          </a:p>
          <a:p>
            <a:pPr>
              <a:lnSpc>
                <a:spcPct val="114999"/>
              </a:lnSpc>
            </a:pPr>
            <a:endParaRPr lang="fr-FR" dirty="0">
              <a:solidFill>
                <a:schemeClr val="bg2">
                  <a:lumMod val="76000"/>
                </a:schemeClr>
              </a:solidFill>
            </a:endParaRPr>
          </a:p>
          <a:p>
            <a:pPr>
              <a:lnSpc>
                <a:spcPct val="114999"/>
              </a:lnSpc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31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108CE-26EA-F35D-D7D1-A772A753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61154"/>
            <a:ext cx="7200900" cy="1114425"/>
          </a:xfrm>
        </p:spPr>
        <p:txBody>
          <a:bodyPr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/>
              <a:t>AVIS DES SOIGNANTS</a:t>
            </a:r>
            <a:r>
              <a:rPr lang="fr-FR" dirty="0"/>
              <a:t> </a:t>
            </a:r>
            <a:br>
              <a:rPr lang="fr-FR" dirty="0"/>
            </a:br>
            <a:endParaRPr lang="fr-FR" sz="300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2982A3-41CA-9E3F-2F65-A4AF8B6D4A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endParaRPr lang="fr-FR" dirty="0"/>
          </a:p>
          <a:p>
            <a:pPr marL="287655" indent="-287655"/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3F7E4E-D3AB-72DC-A8CB-93EB1023C1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endParaRPr lang="fr-FR" dirty="0"/>
          </a:p>
          <a:p>
            <a:pPr marL="287655" indent="-287655"/>
            <a:endParaRPr lang="fr-FR" dirty="0"/>
          </a:p>
          <a:p>
            <a:pPr marL="287655" indent="-287655"/>
            <a:endParaRPr lang="fr-FR" dirty="0"/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19A1C5AD-7431-B365-559D-E185ABBA2B78}"/>
              </a:ext>
            </a:extLst>
          </p:cNvPr>
          <p:cNvSpPr/>
          <p:nvPr/>
        </p:nvSpPr>
        <p:spPr>
          <a:xfrm>
            <a:off x="5010390" y="547931"/>
            <a:ext cx="3805176" cy="1034486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i="0" u="none" strike="noStrike" dirty="0">
                <a:solidFill>
                  <a:srgbClr val="FF0000"/>
                </a:solidFill>
                <a:latin typeface="Franklin Gothic Book"/>
              </a:rPr>
              <a:t>INDISPENSABLE A LA PRISE EN CHARGE DES PATIENTS DREPANOCYTAIRE</a:t>
            </a:r>
          </a:p>
          <a:p>
            <a:pPr algn="ctr"/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AC28B538-B6AC-E8A2-ED83-72345A8DF7A1}"/>
              </a:ext>
            </a:extLst>
          </p:cNvPr>
          <p:cNvSpPr/>
          <p:nvPr/>
        </p:nvSpPr>
        <p:spPr>
          <a:xfrm>
            <a:off x="5292523" y="3600754"/>
            <a:ext cx="3523043" cy="925973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>
                <a:solidFill>
                  <a:srgbClr val="FF0000"/>
                </a:solidFill>
                <a:ea typeface="+mn-lt"/>
                <a:cs typeface="+mn-lt"/>
              </a:rPr>
              <a:t>BONNES IDEES DONNEES AUX SOIGNANTS </a:t>
            </a:r>
            <a:r>
              <a:rPr lang="fr-FR" sz="1200" b="1" dirty="0">
                <a:solidFill>
                  <a:srgbClr val="FF0000"/>
                </a:solidFill>
                <a:ea typeface="+mn-lt"/>
                <a:cs typeface="+mn-lt"/>
              </a:rPr>
              <a:t>POUR </a:t>
            </a:r>
            <a:r>
              <a:rPr lang="fr-FR" sz="1200" b="1" i="0" u="none" strike="noStrike" dirty="0">
                <a:solidFill>
                  <a:srgbClr val="FF0000"/>
                </a:solidFill>
                <a:ea typeface="+mn-lt"/>
                <a:cs typeface="+mn-lt"/>
              </a:rPr>
              <a:t>LA PRISE EN</a:t>
            </a:r>
            <a:r>
              <a:rPr lang="fr-FR" sz="1200" b="1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fr-FR" sz="1200" b="1" i="0" u="none" strike="noStrike" dirty="0">
                <a:solidFill>
                  <a:srgbClr val="FF0000"/>
                </a:solidFill>
                <a:ea typeface="+mn-lt"/>
                <a:cs typeface="+mn-lt"/>
              </a:rPr>
              <a:t>CHARGE</a:t>
            </a:r>
            <a:endParaRPr lang="fr-FR" sz="1013" b="1">
              <a:solidFill>
                <a:srgbClr val="FF0000"/>
              </a:solidFill>
              <a:ea typeface="+mn-lt"/>
              <a:cs typeface="+mn-lt"/>
            </a:endParaRPr>
          </a:p>
          <a:p>
            <a:pPr algn="ctr"/>
            <a:endParaRPr lang="fr-FR" sz="1200" b="1" dirty="0">
              <a:solidFill>
                <a:srgbClr val="FF0000"/>
              </a:solidFill>
              <a:ea typeface="+mn-lt"/>
              <a:cs typeface="+mn-lt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3C4106CF-DF3A-9142-966D-C99C08FA95AF}"/>
              </a:ext>
            </a:extLst>
          </p:cNvPr>
          <p:cNvSpPr/>
          <p:nvPr/>
        </p:nvSpPr>
        <p:spPr>
          <a:xfrm>
            <a:off x="836272" y="3065425"/>
            <a:ext cx="3877517" cy="1461302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sz="1200" b="1" dirty="0">
                <a:solidFill>
                  <a:srgbClr val="FF0000"/>
                </a:solidFill>
                <a:ea typeface="+mn-lt"/>
                <a:cs typeface="+mn-lt"/>
              </a:rPr>
              <a:t>ABORDE BIEN TOUS LES QUESTIONNEMENTS AUTOUR DE </a:t>
            </a:r>
            <a:r>
              <a:rPr lang="fr-FR" sz="1200" b="1" i="0" u="none" strike="noStrike" dirty="0">
                <a:solidFill>
                  <a:srgbClr val="FF0000"/>
                </a:solidFill>
                <a:ea typeface="+mn-lt"/>
                <a:cs typeface="+mn-lt"/>
              </a:rPr>
              <a:t>LA</a:t>
            </a:r>
            <a:r>
              <a:rPr lang="fr-FR" sz="1200" b="1" dirty="0">
                <a:solidFill>
                  <a:srgbClr val="FF0000"/>
                </a:solidFill>
                <a:ea typeface="+mn-lt"/>
                <a:cs typeface="+mn-lt"/>
              </a:rPr>
              <a:t> DOULEUR : STEREOTYPE, ENJEUX RELATIONNELS ,ANXIETE …</a:t>
            </a:r>
            <a:endParaRPr lang="en-US" sz="1200" b="1">
              <a:solidFill>
                <a:srgbClr val="FF0000"/>
              </a:solidFill>
              <a:ea typeface="+mn-lt"/>
              <a:cs typeface="+mn-lt"/>
            </a:endParaRPr>
          </a:p>
          <a:p>
            <a:pPr algn="ctr"/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E646867C-FF01-8152-049B-03F8911E7488}"/>
              </a:ext>
            </a:extLst>
          </p:cNvPr>
          <p:cNvSpPr/>
          <p:nvPr/>
        </p:nvSpPr>
        <p:spPr>
          <a:xfrm>
            <a:off x="5010391" y="2045405"/>
            <a:ext cx="3957093" cy="1121295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sz="1200" b="1" dirty="0">
                <a:ea typeface="+mn-lt"/>
                <a:cs typeface="+mn-lt"/>
              </a:rPr>
              <a:t>PASSIONNANT ,DEMARCHE UNIQUE DE FORMER ET SOIGNER LES SOIGNANTS AUJOURD'HUI</a:t>
            </a:r>
            <a:endParaRPr lang="fr-FR" sz="1013" b="1" dirty="0"/>
          </a:p>
          <a:p>
            <a:pPr algn="ctr"/>
            <a:endParaRPr lang="fr-FR" sz="1200" b="1" dirty="0">
              <a:solidFill>
                <a:srgbClr val="0070C0"/>
              </a:solidFill>
            </a:endParaRP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569C3A94-5DEF-4055-5CDB-D071172495C3}"/>
              </a:ext>
            </a:extLst>
          </p:cNvPr>
          <p:cNvSpPr/>
          <p:nvPr/>
        </p:nvSpPr>
        <p:spPr>
          <a:xfrm>
            <a:off x="836271" y="1452202"/>
            <a:ext cx="4000498" cy="1273212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sz="1200" b="1" dirty="0">
                <a:ea typeface="+mn-lt"/>
                <a:cs typeface="+mn-lt"/>
              </a:rPr>
              <a:t>TRES INTERESSANT APPORTE BEAUCOUP DE NOUVELLES PERSPECTIVES SUR LESQUELLES REFLECHIR,ECHANGER, </a:t>
            </a:r>
            <a:endParaRPr lang="en-US" sz="1200" b="1" dirty="0">
              <a:ea typeface="+mn-lt"/>
              <a:cs typeface="+mn-lt"/>
            </a:endParaRPr>
          </a:p>
          <a:p>
            <a:pPr algn="ctr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</a:pPr>
            <a:r>
              <a:rPr lang="fr-FR" sz="1200" b="1" dirty="0">
                <a:ea typeface="+mn-lt"/>
                <a:cs typeface="+mn-lt"/>
              </a:rPr>
              <a:t>COLLABORER</a:t>
            </a:r>
            <a:endParaRPr lang="en-US" sz="1200" b="1" dirty="0">
              <a:ea typeface="+mn-lt"/>
              <a:cs typeface="+mn-lt"/>
            </a:endParaRPr>
          </a:p>
          <a:p>
            <a:pPr algn="ctr"/>
            <a:endParaRPr lang="fr-FR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1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9969C7-EA3E-15B3-0ADF-753C73DF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1437154" y="100853"/>
            <a:ext cx="2470897" cy="790014"/>
          </a:xfrm>
        </p:spPr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1D1276-54FE-98BD-4138-264A2F95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" y="1949824"/>
            <a:ext cx="0" cy="0"/>
          </a:xfrm>
        </p:spPr>
        <p:txBody>
          <a:bodyPr/>
          <a:lstStyle/>
          <a:p>
            <a:pPr rtl="0"/>
            <a:fld id="{4FAB73BC-B049-4115-A692-8D63A059BFB8}" type="slidenum">
              <a:rPr lang="fr-FR" noProof="0" smtClean="0"/>
              <a:t>27</a:t>
            </a:fld>
            <a:endParaRPr lang="fr-FR" noProof="0"/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4085AF7D-926F-6D30-EA8B-60871121795A}"/>
              </a:ext>
            </a:extLst>
          </p:cNvPr>
          <p:cNvSpPr/>
          <p:nvPr/>
        </p:nvSpPr>
        <p:spPr>
          <a:xfrm>
            <a:off x="184512" y="268767"/>
            <a:ext cx="3284444" cy="157915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cs typeface="Arial"/>
              </a:rPr>
              <a:t>GENIAL</a:t>
            </a:r>
            <a:endParaRPr lang="fr-FR" dirty="0"/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052E98BB-5173-EA46-C9EC-0B26955C5EE8}"/>
              </a:ext>
            </a:extLst>
          </p:cNvPr>
          <p:cNvSpPr/>
          <p:nvPr/>
        </p:nvSpPr>
        <p:spPr>
          <a:xfrm>
            <a:off x="6118252" y="268903"/>
            <a:ext cx="2788583" cy="1789266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cs typeface="Arial"/>
              </a:rPr>
              <a:t>J'AI TROUVE LA FORMATION  ASSEZ LUDIQUE  MAIS  TRES PROFONDE </a:t>
            </a:r>
            <a:endParaRPr lang="fr-FR" dirty="0"/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9E75CF9E-E154-5649-17CF-4BFBC9B82BEB}"/>
              </a:ext>
            </a:extLst>
          </p:cNvPr>
          <p:cNvSpPr/>
          <p:nvPr/>
        </p:nvSpPr>
        <p:spPr>
          <a:xfrm>
            <a:off x="343958" y="2898477"/>
            <a:ext cx="2973480" cy="1680008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cs typeface="Arial"/>
              </a:rPr>
              <a:t>TRES UTILE METHODE INTERACTIVE PERMETTANT LA PARTICIPATION DE TOUS</a:t>
            </a:r>
            <a:endParaRPr lang="fr-FR" dirty="0"/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247F45CA-7BAF-0754-9E0F-8F59DFA48919}"/>
              </a:ext>
            </a:extLst>
          </p:cNvPr>
          <p:cNvSpPr/>
          <p:nvPr/>
        </p:nvSpPr>
        <p:spPr>
          <a:xfrm>
            <a:off x="5444591" y="3736677"/>
            <a:ext cx="3360083" cy="1133721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cs typeface="Arial"/>
              </a:rPr>
              <a:t>CONTENU TRES DENSE ET EXTREMEMENT INTERESSANT MERCI POUR LES CLES</a:t>
            </a:r>
            <a:endParaRPr lang="fr-FR" dirty="0"/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3ECF0157-E846-1921-A512-454F7DFE4413}"/>
              </a:ext>
            </a:extLst>
          </p:cNvPr>
          <p:cNvSpPr/>
          <p:nvPr/>
        </p:nvSpPr>
        <p:spPr>
          <a:xfrm>
            <a:off x="3468870" y="1961079"/>
            <a:ext cx="2645706" cy="1116913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cs typeface="Arial"/>
              </a:rPr>
              <a:t>MOTIVANTE REPRESENTE BIEN LA DOULEUR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477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07896FA-D005-FECB-8B95-353BDFCA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1EE7A3-D9C4-E9D4-E9F8-EBDC9718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28</a:t>
            </a:fld>
            <a:endParaRPr lang="fr-FR" noProof="0"/>
          </a:p>
        </p:txBody>
      </p:sp>
      <p:pic>
        <p:nvPicPr>
          <p:cNvPr id="4" name="Image 3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BA6D3F74-C8FD-A98D-32B1-6B08DFB67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" y="8404"/>
            <a:ext cx="2879770" cy="3958479"/>
          </a:xfrm>
          <a:prstGeom prst="rect">
            <a:avLst/>
          </a:prstGeom>
        </p:spPr>
      </p:pic>
      <p:pic>
        <p:nvPicPr>
          <p:cNvPr id="5" name="Image 4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D064C92B-72EC-BCDE-3085-84672222C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71" y="16808"/>
            <a:ext cx="2879769" cy="3958478"/>
          </a:xfrm>
          <a:prstGeom prst="rect">
            <a:avLst/>
          </a:prstGeom>
        </p:spPr>
      </p:pic>
      <p:pic>
        <p:nvPicPr>
          <p:cNvPr id="6" name="Image 5" descr="Une image contenant texte, capture d’écran, document, Parallèle&#10;&#10;Le contenu généré par l’IA peut être incorrect.">
            <a:extLst>
              <a:ext uri="{FF2B5EF4-FFF2-40B4-BE49-F238E27FC236}">
                <a16:creationId xmlns:a16="http://schemas.microsoft.com/office/drawing/2014/main" id="{6E6F0D91-69AE-0B0B-0598-48D142C8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277" y="16808"/>
            <a:ext cx="2896578" cy="39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9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06DB0C-1E1E-CAEF-77FE-C6526166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5" name="Image 4" descr="Une image contenant texte, capture d’écran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96CB6036-8D3E-8963-5D7E-E858BECA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61" y="241487"/>
            <a:ext cx="4064934" cy="3038475"/>
          </a:xfrm>
          <a:prstGeom prst="rect">
            <a:avLst/>
          </a:prstGeom>
        </p:spPr>
      </p:pic>
      <p:pic>
        <p:nvPicPr>
          <p:cNvPr id="6" name="Image 5" descr="Une image contenant text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9E626B79-57CE-DF42-6950-1951C07D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871" y="1930773"/>
            <a:ext cx="3938868" cy="30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E72D9F79-6E6D-83D1-C331-5727D0CC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88" y="260241"/>
            <a:ext cx="7884554" cy="46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1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956F16E-72AE-D6DD-C7C3-2A072D13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6817D8-976F-500C-CACB-116E1392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30</a:t>
            </a:fld>
            <a:endParaRPr lang="fr-FR" noProof="0"/>
          </a:p>
        </p:txBody>
      </p:sp>
      <p:pic>
        <p:nvPicPr>
          <p:cNvPr id="5" name="Image 4" descr="Une image contenant personne, Visage humain, habits, intérieur&#10;&#10;Le contenu généré par l’IA peut être incorrect.">
            <a:extLst>
              <a:ext uri="{FF2B5EF4-FFF2-40B4-BE49-F238E27FC236}">
                <a16:creationId xmlns:a16="http://schemas.microsoft.com/office/drawing/2014/main" id="{4BC9E9EE-1EEA-2939-A3FE-F8FCA715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587" y="2316976"/>
            <a:ext cx="4767943" cy="2677886"/>
          </a:xfrm>
          <a:prstGeom prst="rect">
            <a:avLst/>
          </a:prstGeom>
        </p:spPr>
      </p:pic>
      <p:pic>
        <p:nvPicPr>
          <p:cNvPr id="6" name="Image 5" descr="Une image contenant Visage humain, personne, habits, intérieur&#10;&#10;Le contenu généré par l’IA peut être incorrect.">
            <a:extLst>
              <a:ext uri="{FF2B5EF4-FFF2-40B4-BE49-F238E27FC236}">
                <a16:creationId xmlns:a16="http://schemas.microsoft.com/office/drawing/2014/main" id="{61B7FA08-FFE0-3DC3-3E05-5B0D33A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03"/>
            <a:ext cx="5261163" cy="295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3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122B5A8-4EF3-3D12-E19B-1035D4D7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6B3EFE-F0A9-ABF3-E65F-A7779AA8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31</a:t>
            </a:fld>
            <a:endParaRPr lang="fr-FR" noProof="0"/>
          </a:p>
        </p:txBody>
      </p:sp>
      <p:pic>
        <p:nvPicPr>
          <p:cNvPr id="4" name="Image 3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52B690A-DBBD-B440-662F-03712AE9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86" y="739588"/>
            <a:ext cx="7678271" cy="43282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40AAB4-796F-FF9E-88E0-1C21973B41F0}"/>
              </a:ext>
            </a:extLst>
          </p:cNvPr>
          <p:cNvSpPr txBox="1"/>
          <p:nvPr/>
        </p:nvSpPr>
        <p:spPr>
          <a:xfrm>
            <a:off x="426520" y="246932"/>
            <a:ext cx="38944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chemeClr val="accent1"/>
                </a:solidFill>
              </a:rPr>
              <a:t>FELICITATIONS VOUS ETES </a:t>
            </a:r>
            <a:r>
              <a:rPr lang="fr-FR" sz="1800" b="1">
                <a:solidFill>
                  <a:schemeClr val="accent1"/>
                </a:solidFill>
              </a:rPr>
              <a:t>FORMES !!!!!</a:t>
            </a:r>
          </a:p>
        </p:txBody>
      </p:sp>
    </p:spTree>
    <p:extLst>
      <p:ext uri="{BB962C8B-B14F-4D97-AF65-F5344CB8AC3E}">
        <p14:creationId xmlns:p14="http://schemas.microsoft.com/office/powerpoint/2010/main" val="227911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8B3DBA-B6FC-2D43-7E58-13BF1FC6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AXES D'AMELIORATION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E1F2E4-A04A-91C6-27C3-4DEAE9325B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32</a:t>
            </a:fld>
            <a:endParaRPr lang="fr-FR" noProof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8FCA724-1CE7-B27E-085C-308BBB2D4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Temps ++</a:t>
            </a:r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r>
              <a:rPr lang="fr-FR" dirty="0"/>
              <a:t>Témoignages Patients ++</a:t>
            </a:r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r>
              <a:rPr lang="fr-FR"/>
              <a:t>Apports Théoriques ++</a:t>
            </a:r>
          </a:p>
        </p:txBody>
      </p:sp>
    </p:spTree>
    <p:extLst>
      <p:ext uri="{BB962C8B-B14F-4D97-AF65-F5344CB8AC3E}">
        <p14:creationId xmlns:p14="http://schemas.microsoft.com/office/powerpoint/2010/main" val="1541975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ADB59-C149-FFA2-57B8-D1F7C8A9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77912D-F3D9-A826-B0C5-1399A0DDC7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1C7D4D-D29F-B48A-60DD-F718A7FC3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SOLUTION PEUT VENIR DE NOUS </a:t>
            </a:r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r>
              <a:rPr lang="fr-FR" dirty="0"/>
              <a:t>AMELIORATION </a:t>
            </a:r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r>
              <a:rPr lang="fr-FR" dirty="0"/>
              <a:t>FINANCEMENT </a:t>
            </a:r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r>
              <a:rPr lang="fr-FR" dirty="0"/>
              <a:t>URGENCE </a:t>
            </a:r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  <a:p>
            <a:pPr>
              <a:lnSpc>
                <a:spcPct val="114999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406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922741-ADCF-8665-8B68-0CCBC7274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838FC1-D3BB-6A5B-65E7-28EF374E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34</a:t>
            </a:fld>
            <a:endParaRPr lang="fr-FR" noProof="0"/>
          </a:p>
        </p:txBody>
      </p:sp>
      <p:pic>
        <p:nvPicPr>
          <p:cNvPr id="4" name="Image 3" descr="Une image contenant texte, intérieur, habits, personne&#10;&#10;Le contenu généré par l’IA peut être incorrect.">
            <a:extLst>
              <a:ext uri="{FF2B5EF4-FFF2-40B4-BE49-F238E27FC236}">
                <a16:creationId xmlns:a16="http://schemas.microsoft.com/office/drawing/2014/main" id="{554127FA-D96F-EE37-D028-5B11967A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" y="0"/>
            <a:ext cx="5353611" cy="3454214"/>
          </a:xfrm>
          <a:prstGeom prst="rect">
            <a:avLst/>
          </a:prstGeom>
        </p:spPr>
      </p:pic>
      <p:pic>
        <p:nvPicPr>
          <p:cNvPr id="5" name="Image 4" descr="Une image contenant habits, personne, mur, Visage humain&#10;&#10;Le contenu généré par l’IA peut être incorrect.">
            <a:extLst>
              <a:ext uri="{FF2B5EF4-FFF2-40B4-BE49-F238E27FC236}">
                <a16:creationId xmlns:a16="http://schemas.microsoft.com/office/drawing/2014/main" id="{8B1A1A78-7639-9B71-B7D4-4FF4BD0AD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58" y="1722904"/>
            <a:ext cx="4832537" cy="34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56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personne, intérieur, mur&#10;&#10;Le contenu généré par l’IA peut être incorrect.">
            <a:extLst>
              <a:ext uri="{FF2B5EF4-FFF2-40B4-BE49-F238E27FC236}">
                <a16:creationId xmlns:a16="http://schemas.microsoft.com/office/drawing/2014/main" id="{FC10180D-383A-7F4A-4C8B-9593604E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5" y="195942"/>
            <a:ext cx="7846350" cy="47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07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59143C4-92F2-87D7-1A47-3A03CA14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30" y="1931677"/>
            <a:ext cx="3798852" cy="1234907"/>
          </a:xfrm>
          <a:prstGeom prst="rect">
            <a:avLst/>
          </a:prstGeom>
        </p:spPr>
      </p:pic>
      <p:pic>
        <p:nvPicPr>
          <p:cNvPr id="5" name="Image 5" descr="Une image contenant texte, graphiques vectoriels, ballon, aéronef&#10;&#10;Description générée automatiquement">
            <a:extLst>
              <a:ext uri="{FF2B5EF4-FFF2-40B4-BE49-F238E27FC236}">
                <a16:creationId xmlns:a16="http://schemas.microsoft.com/office/drawing/2014/main" id="{9CF0004E-54DB-C53A-A2DA-E7942B75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16" y="274242"/>
            <a:ext cx="2606776" cy="3079408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2EBF21-99DE-81A6-9BDE-2237E388B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934" y="360732"/>
            <a:ext cx="3411876" cy="12256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577270-4D58-FCD8-9693-C9C0180C5FD6}"/>
              </a:ext>
            </a:extLst>
          </p:cNvPr>
          <p:cNvSpPr txBox="1"/>
          <p:nvPr/>
        </p:nvSpPr>
        <p:spPr>
          <a:xfrm>
            <a:off x="1311195" y="90428"/>
            <a:ext cx="6203306" cy="2712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013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08EFB1D-59B4-C2F0-7F7E-D37B6E297160}"/>
              </a:ext>
            </a:extLst>
          </p:cNvPr>
          <p:cNvSpPr txBox="1"/>
          <p:nvPr/>
        </p:nvSpPr>
        <p:spPr>
          <a:xfrm>
            <a:off x="813845" y="3879327"/>
            <a:ext cx="3843156" cy="12216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13" dirty="0"/>
              <a:t>MERCI AUX SOIGNANTS ET AIDANTS</a:t>
            </a:r>
          </a:p>
          <a:p>
            <a:r>
              <a:rPr lang="fr-FR" sz="1013" dirty="0"/>
              <a:t>MERCI AU DOCTEUR DRISS ET Pr ARLET </a:t>
            </a:r>
          </a:p>
          <a:p>
            <a:r>
              <a:rPr lang="fr-FR" sz="1000" dirty="0"/>
              <a:t>MERCI A EMMANUELLA LEVEILLE ET LE CHIC... </a:t>
            </a:r>
            <a:endParaRPr lang="fr-FR" sz="1000" dirty="0">
              <a:cs typeface="Arial"/>
            </a:endParaRPr>
          </a:p>
          <a:p>
            <a:r>
              <a:rPr lang="fr-FR" sz="1000" dirty="0">
                <a:cs typeface="Arial"/>
              </a:rPr>
              <a:t>ADRIENNE LERNER ,JUSTINE FAUVEL EQUIPE PARCOURS DE SOINS </a:t>
            </a:r>
            <a:r>
              <a:rPr lang="fr-FR" dirty="0">
                <a:solidFill>
                  <a:srgbClr val="5F6368"/>
                </a:solidFill>
                <a:latin typeface="Google Sans"/>
                <a:cs typeface="Arial"/>
              </a:rPr>
              <a:t> </a:t>
            </a:r>
            <a:r>
              <a:rPr lang="fr-FR" sz="1100" dirty="0">
                <a:solidFill>
                  <a:srgbClr val="5F6368"/>
                </a:solidFill>
                <a:latin typeface="Google Sans"/>
                <a:cs typeface="Arial"/>
              </a:rPr>
              <a:t>MARYSE ETIENNE JULAN et L'HOPITAL KREMLIN BICETRE DR CHANTALAT LES URGENCES</a:t>
            </a:r>
            <a:endParaRPr lang="fr-FR" sz="1100" dirty="0">
              <a:cs typeface="Arial"/>
            </a:endParaRPr>
          </a:p>
          <a:p>
            <a:r>
              <a:rPr lang="fr-FR" sz="1000" dirty="0"/>
              <a:t>MERCI A LA FILIERES ET EVAD</a:t>
            </a:r>
            <a:endParaRPr lang="fr-FR" sz="1000" dirty="0"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809C3B-5622-7B41-4D0A-2D1AA2B9F0B6}"/>
              </a:ext>
            </a:extLst>
          </p:cNvPr>
          <p:cNvSpPr txBox="1"/>
          <p:nvPr/>
        </p:nvSpPr>
        <p:spPr>
          <a:xfrm>
            <a:off x="4411401" y="157705"/>
            <a:ext cx="4683405" cy="455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13" dirty="0">
              <a:cs typeface="Arial"/>
            </a:endParaRPr>
          </a:p>
          <a:p>
            <a:pPr>
              <a:buChar char="•"/>
            </a:pPr>
            <a:endParaRPr lang="fr-FR" sz="1500" b="1" dirty="0">
              <a:solidFill>
                <a:srgbClr val="0070C0"/>
              </a:solidFill>
              <a:cs typeface="Arial"/>
            </a:endParaRPr>
          </a:p>
        </p:txBody>
      </p:sp>
      <p:pic>
        <p:nvPicPr>
          <p:cNvPr id="10" name="Image 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77EE225-329A-173F-E129-0DAB908ED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0" y="76810"/>
            <a:ext cx="1964531" cy="1503249"/>
          </a:xfrm>
          <a:prstGeom prst="rect">
            <a:avLst/>
          </a:prstGeom>
        </p:spPr>
      </p:pic>
      <p:pic>
        <p:nvPicPr>
          <p:cNvPr id="11" name="Image 10" descr="Une image contenant texte, capture d’écran, Police, Bleu électrique&#10;&#10;Le contenu généré par l’IA peut être incorrect.">
            <a:extLst>
              <a:ext uri="{FF2B5EF4-FFF2-40B4-BE49-F238E27FC236}">
                <a16:creationId xmlns:a16="http://schemas.microsoft.com/office/drawing/2014/main" id="{405894FC-D2ED-A354-7C91-1F55A3A9A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63" y="1598788"/>
            <a:ext cx="1924050" cy="21676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467488-D09C-0025-1932-DBB70F2E1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337" y="3273759"/>
            <a:ext cx="3955607" cy="17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2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" descr="Une image contenant habits, personne, intérieur, mur&#10;&#10;Le contenu généré par l’IA peut être incorrect.">
            <a:extLst>
              <a:ext uri="{FF2B5EF4-FFF2-40B4-BE49-F238E27FC236}">
                <a16:creationId xmlns:a16="http://schemas.microsoft.com/office/drawing/2014/main" id="{61F6DB1F-D968-6021-6BC1-4D5C203440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130" r="17130"/>
          <a:stretch/>
        </p:blipFill>
        <p:spPr>
          <a:xfrm>
            <a:off x="4470735" y="-4591"/>
            <a:ext cx="4673430" cy="514995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BB903198-7EC3-484D-9273-70C025BA6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80" y="1090025"/>
            <a:ext cx="4114945" cy="2377800"/>
          </a:xfrm>
        </p:spPr>
        <p:txBody>
          <a:bodyPr/>
          <a:lstStyle/>
          <a:p>
            <a:r>
              <a:rPr lang="fr-FR" dirty="0"/>
              <a:t>AU CŒUR DE LA DOULEUR DREPANOCYTAIRE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410E133F-5BE0-4F49-99A2-24C969CD85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 22 </a:t>
            </a:r>
            <a:r>
              <a:rPr lang="fr-FR" dirty="0" err="1"/>
              <a:t>Nov</a:t>
            </a:r>
            <a:r>
              <a:rPr lang="fr-FR" dirty="0"/>
              <a:t> 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15010E-D7A4-4941-A111-BCE71D170CB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94250"/>
            <a:ext cx="549275" cy="3937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1D65A6-08FB-42ED-94EE-46899490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B0ACE-B365-F328-0462-D8F1A96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7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CC9C62-2B77-F78C-05BA-63B64B80BF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9877" y="315383"/>
            <a:ext cx="5421483" cy="1314450"/>
          </a:xfr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2E81AE63-539D-0597-093F-D83B576E7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44310" y="1703916"/>
            <a:ext cx="4039657" cy="3204634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436B59D-C6A2-8230-338C-C34D9DE8B0F9}"/>
              </a:ext>
            </a:extLst>
          </p:cNvPr>
          <p:cNvSpPr txBox="1"/>
          <p:nvPr/>
        </p:nvSpPr>
        <p:spPr>
          <a:xfrm>
            <a:off x="692069" y="2077415"/>
            <a:ext cx="3704166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00" dirty="0"/>
              <a:t>FORMATION A LA DOULEUR DREPANOCYTAIRE </a:t>
            </a:r>
          </a:p>
          <a:p>
            <a:endParaRPr lang="fr-FR" sz="2100" dirty="0">
              <a:solidFill>
                <a:srgbClr val="0070C0"/>
              </a:solidFill>
            </a:endParaRPr>
          </a:p>
          <a:p>
            <a:endParaRPr lang="fr-FR" sz="1013" dirty="0">
              <a:solidFill>
                <a:srgbClr val="0070C0"/>
              </a:solidFill>
            </a:endParaRPr>
          </a:p>
          <a:p>
            <a:r>
              <a:rPr lang="fr-FR" sz="2100" dirty="0"/>
              <a:t>ATELIER D'EDUCATION THERAPEUTIQUE </a:t>
            </a:r>
          </a:p>
          <a:p>
            <a:endParaRPr lang="fr-FR" sz="21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3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CADFA2E-9421-2914-4D45-B96B6356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44" y="639366"/>
            <a:ext cx="6843713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1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798BC18-4C6B-2E4A-BA3E-4156CDDA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090514A-AF9C-AE8A-9CB4-9335C9C5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fr-FR" noProof="0" smtClean="0"/>
              <a:t>6</a:t>
            </a:fld>
            <a:endParaRPr lang="fr-FR" noProof="0"/>
          </a:p>
        </p:txBody>
      </p:sp>
      <p:pic>
        <p:nvPicPr>
          <p:cNvPr id="4" name="Image 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596DBDC-3921-7730-3C49-0CF9F8AF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57" y="1288397"/>
            <a:ext cx="4081742" cy="2717986"/>
          </a:xfrm>
          <a:prstGeom prst="rect">
            <a:avLst/>
          </a:prstGeom>
        </p:spPr>
      </p:pic>
      <p:pic>
        <p:nvPicPr>
          <p:cNvPr id="6" name="Image 5" descr="Une image contenant texte, capture d’écran, Police, Bleu électrique&#10;&#10;Le contenu généré par l’IA peut être incorrect.">
            <a:extLst>
              <a:ext uri="{FF2B5EF4-FFF2-40B4-BE49-F238E27FC236}">
                <a16:creationId xmlns:a16="http://schemas.microsoft.com/office/drawing/2014/main" id="{F9AF17BF-CC76-A774-349F-FC6AC4F1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04" y="419769"/>
            <a:ext cx="3134285" cy="38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6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B03CB-1C68-C316-7B33-33E7437E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UNE FORMATION UNIQUE ET IMMERSIVE</a:t>
            </a:r>
            <a:br>
              <a:rPr lang="fr-FR" dirty="0"/>
            </a:br>
            <a:r>
              <a:rPr lang="fr-FR" dirty="0"/>
              <a:t> </a:t>
            </a:r>
            <a:endParaRPr lang="fr-FR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C31236-45C5-C8FC-D257-CD908922F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068974"/>
            <a:ext cx="3959640" cy="3076696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r>
              <a:rPr lang="fr-FR" sz="2100" dirty="0"/>
              <a:t>3 INTERVENANTS/</a:t>
            </a:r>
            <a:endParaRPr lang="fr-FR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287655" indent="-287655"/>
            <a:endParaRPr lang="fr-FR" sz="2100" dirty="0">
              <a:solidFill>
                <a:srgbClr val="00000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8H/</a:t>
            </a:r>
          </a:p>
          <a:p>
            <a:pPr marL="0" indent="0">
              <a:buNone/>
            </a:pPr>
            <a:endParaRPr lang="fr-FR" sz="2100" dirty="0">
              <a:solidFill>
                <a:srgbClr val="00000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5 ATELIERS D'ETP </a:t>
            </a:r>
            <a:endParaRPr lang="fr-FR" sz="2100" dirty="0">
              <a:cs typeface="Arial"/>
            </a:endParaRPr>
          </a:p>
          <a:p>
            <a:pPr marL="0" indent="0">
              <a:buNone/>
            </a:pPr>
            <a:endParaRPr lang="fr-FR" sz="2100">
              <a:solidFill>
                <a:srgbClr val="0070C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endParaRPr lang="fr-FR" sz="2100" dirty="0"/>
          </a:p>
          <a:p>
            <a:pPr marL="287655" indent="-287655"/>
            <a:endParaRPr lang="fr-FR" sz="21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8F5C59-F0F8-A4DE-303E-984A6FAF0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4053" y="1388962"/>
            <a:ext cx="3343073" cy="3542266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SEANCE DE 1H30 DE SOPHROLOGIE +OUTILS ADAPTES POUR LES SOIGNANTS </a:t>
            </a:r>
            <a:endParaRPr lang="fr-FR"/>
          </a:p>
          <a:p>
            <a:pPr marL="287655" indent="-287655">
              <a:lnSpc>
                <a:spcPct val="114999"/>
              </a:lnSpc>
            </a:pPr>
            <a:endParaRPr lang="fr-FR" sz="2100" dirty="0"/>
          </a:p>
          <a:p>
            <a:pPr marL="287655" indent="-287655"/>
            <a:r>
              <a:rPr lang="fr-FR" sz="2100" dirty="0"/>
              <a:t>COMPREHENSION DES STRATEGIES D'EVICTION</a:t>
            </a:r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VALORISER LE TRAVAIL DES SOIGNANTS</a:t>
            </a:r>
          </a:p>
          <a:p>
            <a:pPr marL="287655" indent="-287655"/>
            <a:endParaRPr lang="fr-FR" sz="2100" dirty="0">
              <a:solidFill>
                <a:srgbClr val="191B0E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fr-FR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7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haussures, habits, capture d’écran&#10;&#10;Description générée automatiquement">
            <a:extLst>
              <a:ext uri="{FF2B5EF4-FFF2-40B4-BE49-F238E27FC236}">
                <a16:creationId xmlns:a16="http://schemas.microsoft.com/office/drawing/2014/main" id="{29DCEC06-5685-CE5C-D42F-EFAC79440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25" y="548791"/>
            <a:ext cx="8157186" cy="45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5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598AD-53A7-3D8B-A365-009D86B59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POUR QUI ?  POUR QUELLES UNITES DE SOINS?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36FF59-243C-F2A8-1C49-E83A7846DE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r>
              <a:rPr lang="fr-FR" sz="2100" dirty="0"/>
              <a:t>AIDES SOIGNANTS </a:t>
            </a:r>
            <a:endParaRPr lang="fr-FR" sz="2100" dirty="0">
              <a:solidFill>
                <a:srgbClr val="0070C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INFIRMIERS(ES) </a:t>
            </a:r>
            <a:endParaRPr lang="fr-FR" sz="2100">
              <a:solidFill>
                <a:srgbClr val="0070C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INTERNE /EXTERNE </a:t>
            </a:r>
            <a:endParaRPr lang="fr-FR" sz="2100">
              <a:solidFill>
                <a:srgbClr val="00000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CADRE DE SANTE</a:t>
            </a:r>
            <a:endParaRPr lang="fr-FR" sz="2100" dirty="0">
              <a:solidFill>
                <a:srgbClr val="0070C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38D63E-AAF8-ECA8-59F8-F1DCBEBF0B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68580" tIns="34290" rIns="68580" bIns="34290" rtlCol="0" anchor="t">
            <a:normAutofit/>
          </a:bodyPr>
          <a:lstStyle>
            <a:defPPr rtl="0">
              <a:defRPr lang="fr-FR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/>
            <a:r>
              <a:rPr lang="fr-FR" sz="2100" dirty="0"/>
              <a:t>URGENCES </a:t>
            </a:r>
            <a:endParaRPr lang="fr-FR" sz="2100">
              <a:solidFill>
                <a:srgbClr val="0070C0"/>
              </a:solidFill>
            </a:endParaRPr>
          </a:p>
          <a:p>
            <a:pPr marL="287655" indent="-287655"/>
            <a:endParaRPr lang="fr-FR" sz="2100" dirty="0"/>
          </a:p>
          <a:p>
            <a:pPr marL="287655" indent="-287655"/>
            <a:r>
              <a:rPr lang="fr-FR" sz="2100" dirty="0"/>
              <a:t>MEDECINE INTERNE </a:t>
            </a:r>
            <a:endParaRPr lang="fr-FR" sz="2100" dirty="0">
              <a:solidFill>
                <a:srgbClr val="000000"/>
              </a:solidFill>
            </a:endParaRPr>
          </a:p>
          <a:p>
            <a:pPr marL="287655" indent="-287655">
              <a:buClr>
                <a:srgbClr val="9E3611"/>
              </a:buClr>
            </a:pPr>
            <a:endParaRPr lang="fr-FR" sz="2100" dirty="0">
              <a:solidFill>
                <a:srgbClr val="000000"/>
              </a:solidFill>
            </a:endParaRPr>
          </a:p>
          <a:p>
            <a:pPr marL="287655" indent="-287655">
              <a:buClr>
                <a:srgbClr val="9E3611"/>
              </a:buClr>
            </a:pPr>
            <a:r>
              <a:rPr lang="fr-FR" sz="2100" dirty="0"/>
              <a:t>REANIMATION </a:t>
            </a:r>
          </a:p>
          <a:p>
            <a:pPr marL="287655" indent="-287655">
              <a:buClr>
                <a:srgbClr val="9E3611"/>
              </a:buClr>
            </a:pPr>
            <a:endParaRPr lang="fr-FR" sz="2100" dirty="0"/>
          </a:p>
          <a:p>
            <a:pPr marL="287655" indent="-287655"/>
            <a:r>
              <a:rPr lang="fr-FR" sz="2100" dirty="0"/>
              <a:t>AUTRES … </a:t>
            </a:r>
          </a:p>
          <a:p>
            <a:pPr marL="287655" indent="-287655"/>
            <a:endParaRPr lang="fr-FR" sz="2100" dirty="0"/>
          </a:p>
          <a:p>
            <a:pPr marL="287655" indent="-287655"/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2209066385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MCGRE">
      <a:dk1>
        <a:srgbClr val="666666"/>
      </a:dk1>
      <a:lt1>
        <a:srgbClr val="FFFFFF"/>
      </a:lt1>
      <a:dk2>
        <a:srgbClr val="11425D"/>
      </a:dk2>
      <a:lt2>
        <a:srgbClr val="FFFFFF"/>
      </a:lt2>
      <a:accent1>
        <a:srgbClr val="D21F2E"/>
      </a:accent1>
      <a:accent2>
        <a:srgbClr val="DF626D"/>
      </a:accent2>
      <a:accent3>
        <a:srgbClr val="E88E95"/>
      </a:accent3>
      <a:accent4>
        <a:srgbClr val="12435D"/>
      </a:accent4>
      <a:accent5>
        <a:srgbClr val="597C8E"/>
      </a:accent5>
      <a:accent6>
        <a:srgbClr val="87A0AE"/>
      </a:accent6>
      <a:hlink>
        <a:srgbClr val="D21F2E"/>
      </a:hlink>
      <a:folHlink>
        <a:srgbClr val="E88E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E-presentation type - Version finale" id="{BBB4B3CF-7985-EF47-AD36-DDC790DB160F}" vid="{9B7972FA-A78E-1D4F-BA8B-7CBBBA1F75D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</Template>
  <TotalTime>2411</TotalTime>
  <Words>36</Words>
  <Application>Microsoft Office PowerPoint</Application>
  <PresentationFormat>Affichage à l'écran (16:9)</PresentationFormat>
  <Paragraphs>14</Paragraphs>
  <Slides>37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Geometric</vt:lpstr>
      <vt:lpstr>20e Journée de la filière  FilRougE-MCGRE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FORMATION UNIQUE ET IMMERSIVE  </vt:lpstr>
      <vt:lpstr>Présentation PowerPoint</vt:lpstr>
      <vt:lpstr>POUR QUI ?  POUR QUELLES UNITES DE SOINS?</vt:lpstr>
      <vt:lpstr>Présentation PowerPoint</vt:lpstr>
      <vt:lpstr>OBJECTIFS DE LA FORMATION  </vt:lpstr>
      <vt:lpstr>BRISER LES STEREOTYPES ET STIGMATISATIONS  </vt:lpstr>
      <vt:lpstr>FAIRE LE PONT ENTRE LES DOULEURS CONNUES ET LES DOULEURS MECONNUES DE LA DREPANOCYTOSE </vt:lpstr>
      <vt:lpstr>Présentation PowerPoint</vt:lpstr>
      <vt:lpstr>Présentation PowerPoint</vt:lpstr>
      <vt:lpstr>Présentation PowerPoint</vt:lpstr>
      <vt:lpstr>LES RESSOURCES DES SOIGNANTS  </vt:lpstr>
      <vt:lpstr>MES 8 CLES  </vt:lpstr>
      <vt:lpstr>Le Kremlin Bicêtre Le 22 Novembre 2024 EDITION 1</vt:lpstr>
      <vt:lpstr>Présentation PowerPoint</vt:lpstr>
      <vt:lpstr>PERSONNES présentes </vt:lpstr>
      <vt:lpstr>Contexte &amp; Objectif </vt:lpstr>
      <vt:lpstr>  les principaux défis auxquels elle pourrait apporter des solutions :    </vt:lpstr>
      <vt:lpstr>6. Difficulté à comprendre la réalité sensorielle et émotionnelle des crises douloureuses  </vt:lpstr>
      <vt:lpstr>– Impact de la formation </vt:lpstr>
      <vt:lpstr>AVIS DES SOIGNANTS 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AXES D'AMELIORATION </vt:lpstr>
      <vt:lpstr>CONCLUSION </vt:lpstr>
      <vt:lpstr>Présentation PowerPoint</vt:lpstr>
      <vt:lpstr>Présentation PowerPoint</vt:lpstr>
      <vt:lpstr>Présentation PowerPoint</vt:lpstr>
      <vt:lpstr>AU CŒUR DE LA DOULEUR DREPANOCYTAIRE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Laura Pfff</dc:creator>
  <cp:lastModifiedBy>GUENEGOU Lucile</cp:lastModifiedBy>
  <cp:revision>730</cp:revision>
  <dcterms:created xsi:type="dcterms:W3CDTF">2023-05-05T12:18:50Z</dcterms:created>
  <dcterms:modified xsi:type="dcterms:W3CDTF">2025-06-27T04:33:21Z</dcterms:modified>
</cp:coreProperties>
</file>