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10"/>
  </p:notesMasterIdLst>
  <p:handoutMasterIdLst>
    <p:handoutMasterId r:id="rId11"/>
  </p:handoutMasterIdLst>
  <p:sldIdLst>
    <p:sldId id="256" r:id="rId2"/>
    <p:sldId id="271" r:id="rId3"/>
    <p:sldId id="257" r:id="rId4"/>
    <p:sldId id="259" r:id="rId5"/>
    <p:sldId id="273" r:id="rId6"/>
    <p:sldId id="258" r:id="rId7"/>
    <p:sldId id="272" r:id="rId8"/>
    <p:sldId id="260" r:id="rId9"/>
  </p:sldIdLst>
  <p:sldSz cx="9144000" cy="5143500" type="screen16x9"/>
  <p:notesSz cx="6858000" cy="9144000"/>
  <p:embeddedFontLst>
    <p:embeddedFont>
      <p:font typeface="IBM Plex Sans" panose="020B0503050203000203"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4"/>
    <p:restoredTop sz="96327"/>
  </p:normalViewPr>
  <p:slideViewPr>
    <p:cSldViewPr snapToGrid="0">
      <p:cViewPr varScale="1">
        <p:scale>
          <a:sx n="108" d="100"/>
          <a:sy n="108" d="100"/>
        </p:scale>
        <p:origin x="83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EA8983A-BB71-1EC3-BD16-6335891651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IBM Plex Sans" panose="020B0503050203000203" pitchFamily="34" charset="0"/>
            </a:endParaRPr>
          </a:p>
        </p:txBody>
      </p:sp>
      <p:sp>
        <p:nvSpPr>
          <p:cNvPr id="3" name="Espace réservé de la date 2">
            <a:extLst>
              <a:ext uri="{FF2B5EF4-FFF2-40B4-BE49-F238E27FC236}">
                <a16:creationId xmlns:a16="http://schemas.microsoft.com/office/drawing/2014/main" id="{7771254D-A10E-8FF5-C066-E237DF0668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5BF3FF-D84A-9542-B460-45ADE9638E48}" type="datetimeFigureOut">
              <a:rPr lang="fr-FR" smtClean="0">
                <a:latin typeface="IBM Plex Sans" panose="020B0503050203000203" pitchFamily="34" charset="0"/>
              </a:rPr>
              <a:t>27/06/2025</a:t>
            </a:fld>
            <a:endParaRPr lang="fr-FR" dirty="0">
              <a:latin typeface="IBM Plex Sans" panose="020B0503050203000203" pitchFamily="34" charset="0"/>
            </a:endParaRPr>
          </a:p>
        </p:txBody>
      </p:sp>
      <p:sp>
        <p:nvSpPr>
          <p:cNvPr id="4" name="Espace réservé du pied de page 3">
            <a:extLst>
              <a:ext uri="{FF2B5EF4-FFF2-40B4-BE49-F238E27FC236}">
                <a16:creationId xmlns:a16="http://schemas.microsoft.com/office/drawing/2014/main" id="{389F53D3-EFFC-813D-DCDD-4CEDC1D4F7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IBM Plex Sans" panose="020B0503050203000203" pitchFamily="34" charset="0"/>
            </a:endParaRPr>
          </a:p>
        </p:txBody>
      </p:sp>
      <p:sp>
        <p:nvSpPr>
          <p:cNvPr id="5" name="Espace réservé du numéro de diapositive 4">
            <a:extLst>
              <a:ext uri="{FF2B5EF4-FFF2-40B4-BE49-F238E27FC236}">
                <a16:creationId xmlns:a16="http://schemas.microsoft.com/office/drawing/2014/main" id="{2EB3411A-AE55-A83B-7022-DC17E07A3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81119-D73F-D844-8E7F-F4F83B73B8EC}" type="slidenum">
              <a:rPr lang="fr-FR" smtClean="0">
                <a:latin typeface="IBM Plex Sans" panose="020B0503050203000203" pitchFamily="34" charset="0"/>
              </a:rPr>
              <a:t>‹N°›</a:t>
            </a:fld>
            <a:endParaRPr lang="fr-FR" dirty="0">
              <a:latin typeface="IBM Plex Sans" panose="020B0503050203000203" pitchFamily="34" charset="0"/>
            </a:endParaRPr>
          </a:p>
        </p:txBody>
      </p:sp>
    </p:spTree>
    <p:extLst>
      <p:ext uri="{BB962C8B-B14F-4D97-AF65-F5344CB8AC3E}">
        <p14:creationId xmlns:p14="http://schemas.microsoft.com/office/powerpoint/2010/main" val="151697201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BM Plex Sans" panose="020B0503050203000203" pitchFamily="34" charset="0"/>
        <a:ea typeface="IBM Plex Sans" panose="020B050305020300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21F2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0000"/>
          </a:blip>
          <a:srcRect t="18633" b="13923"/>
          <a:stretch/>
        </p:blipFill>
        <p:spPr>
          <a:xfrm>
            <a:off x="413625" y="1"/>
            <a:ext cx="8591150" cy="5143500"/>
          </a:xfrm>
          <a:prstGeom prst="rect">
            <a:avLst/>
          </a:prstGeom>
          <a:noFill/>
          <a:ln>
            <a:noFill/>
          </a:ln>
        </p:spPr>
      </p:pic>
      <p:sp>
        <p:nvSpPr>
          <p:cNvPr id="11" name="Google Shape;11;p2"/>
          <p:cNvSpPr txBox="1">
            <a:spLocks noGrp="1"/>
          </p:cNvSpPr>
          <p:nvPr>
            <p:ph type="ctrTitle"/>
          </p:nvPr>
        </p:nvSpPr>
        <p:spPr>
          <a:xfrm>
            <a:off x="1455250" y="2283294"/>
            <a:ext cx="6507900" cy="707856"/>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400"/>
              <a:buNone/>
              <a:defRPr sz="3400">
                <a:solidFill>
                  <a:schemeClr val="lt1"/>
                </a:solidFill>
              </a:defRPr>
            </a:lvl1pPr>
            <a:lvl2pPr lvl="1" algn="ctr">
              <a:spcBef>
                <a:spcPts val="0"/>
              </a:spcBef>
              <a:spcAft>
                <a:spcPts val="0"/>
              </a:spcAft>
              <a:buClr>
                <a:schemeClr val="lt1"/>
              </a:buClr>
              <a:buSzPts val="4200"/>
              <a:buNone/>
              <a:defRPr sz="4200">
                <a:solidFill>
                  <a:schemeClr val="lt1"/>
                </a:solidFill>
              </a:defRPr>
            </a:lvl2pPr>
            <a:lvl3pPr lvl="2" algn="ctr">
              <a:spcBef>
                <a:spcPts val="0"/>
              </a:spcBef>
              <a:spcAft>
                <a:spcPts val="0"/>
              </a:spcAft>
              <a:buClr>
                <a:schemeClr val="lt1"/>
              </a:buClr>
              <a:buSzPts val="4200"/>
              <a:buNone/>
              <a:defRPr sz="4200">
                <a:solidFill>
                  <a:schemeClr val="lt1"/>
                </a:solidFill>
              </a:defRPr>
            </a:lvl3pPr>
            <a:lvl4pPr lvl="3" algn="ctr">
              <a:spcBef>
                <a:spcPts val="0"/>
              </a:spcBef>
              <a:spcAft>
                <a:spcPts val="0"/>
              </a:spcAft>
              <a:buClr>
                <a:schemeClr val="lt1"/>
              </a:buClr>
              <a:buSzPts val="4200"/>
              <a:buNone/>
              <a:defRPr sz="4200">
                <a:solidFill>
                  <a:schemeClr val="lt1"/>
                </a:solidFill>
              </a:defRPr>
            </a:lvl4pPr>
            <a:lvl5pPr lvl="4" algn="ctr">
              <a:spcBef>
                <a:spcPts val="0"/>
              </a:spcBef>
              <a:spcAft>
                <a:spcPts val="0"/>
              </a:spcAft>
              <a:buClr>
                <a:schemeClr val="lt1"/>
              </a:buClr>
              <a:buSzPts val="4200"/>
              <a:buNone/>
              <a:defRPr sz="4200">
                <a:solidFill>
                  <a:schemeClr val="lt1"/>
                </a:solidFill>
              </a:defRPr>
            </a:lvl5pPr>
            <a:lvl6pPr lvl="5" algn="ctr">
              <a:spcBef>
                <a:spcPts val="0"/>
              </a:spcBef>
              <a:spcAft>
                <a:spcPts val="0"/>
              </a:spcAft>
              <a:buClr>
                <a:schemeClr val="lt1"/>
              </a:buClr>
              <a:buSzPts val="4200"/>
              <a:buNone/>
              <a:defRPr sz="4200">
                <a:solidFill>
                  <a:schemeClr val="lt1"/>
                </a:solidFill>
              </a:defRPr>
            </a:lvl6pPr>
            <a:lvl7pPr lvl="6" algn="ctr">
              <a:spcBef>
                <a:spcPts val="0"/>
              </a:spcBef>
              <a:spcAft>
                <a:spcPts val="0"/>
              </a:spcAft>
              <a:buClr>
                <a:schemeClr val="lt1"/>
              </a:buClr>
              <a:buSzPts val="4200"/>
              <a:buNone/>
              <a:defRPr sz="4200">
                <a:solidFill>
                  <a:schemeClr val="lt1"/>
                </a:solidFill>
              </a:defRPr>
            </a:lvl7pPr>
            <a:lvl8pPr lvl="7" algn="ctr">
              <a:spcBef>
                <a:spcPts val="0"/>
              </a:spcBef>
              <a:spcAft>
                <a:spcPts val="0"/>
              </a:spcAft>
              <a:buClr>
                <a:schemeClr val="lt1"/>
              </a:buClr>
              <a:buSzPts val="4200"/>
              <a:buNone/>
              <a:defRPr sz="4200">
                <a:solidFill>
                  <a:schemeClr val="lt1"/>
                </a:solidFill>
              </a:defRPr>
            </a:lvl8pPr>
            <a:lvl9pPr lvl="8" algn="ctr">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12" name="Google Shape;12;p2"/>
          <p:cNvSpPr txBox="1">
            <a:spLocks noGrp="1"/>
          </p:cNvSpPr>
          <p:nvPr>
            <p:ph type="subTitle" idx="1"/>
          </p:nvPr>
        </p:nvSpPr>
        <p:spPr>
          <a:xfrm>
            <a:off x="2202100" y="2991150"/>
            <a:ext cx="5014200" cy="432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r>
              <a:rPr lang="fr-FR" dirty="0"/>
              <a:t>Modifiez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os chiffre 1 1 1">
  <p:cSld name="BIG_NUMBER_1_1_1">
    <p:bg>
      <p:bgPr>
        <a:solidFill>
          <a:srgbClr val="12415B"/>
        </a:solidFill>
        <a:effectLst/>
      </p:bgPr>
    </p:bg>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2">
            <a:alphaModFix/>
          </a:blip>
          <a:srcRect t="10530" b="10530"/>
          <a:stretch/>
        </p:blipFill>
        <p:spPr>
          <a:xfrm>
            <a:off x="901750" y="0"/>
            <a:ext cx="7340498" cy="5143499"/>
          </a:xfrm>
          <a:prstGeom prst="rect">
            <a:avLst/>
          </a:prstGeom>
          <a:noFill/>
          <a:ln>
            <a:noFill/>
          </a:ln>
        </p:spPr>
      </p:pic>
      <p:sp>
        <p:nvSpPr>
          <p:cNvPr id="97" name="Google Shape;97;p19"/>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D21F2E"/>
              </a:buClr>
              <a:buSzPts val="12000"/>
              <a:buNone/>
              <a:defRPr sz="12000">
                <a:solidFill>
                  <a:srgbClr val="D21F2E"/>
                </a:solidFill>
              </a:defRPr>
            </a:lvl1pPr>
            <a:lvl2pPr lvl="1" algn="ctr" rtl="0">
              <a:spcBef>
                <a:spcPts val="0"/>
              </a:spcBef>
              <a:spcAft>
                <a:spcPts val="0"/>
              </a:spcAft>
              <a:buClr>
                <a:srgbClr val="D21F2E"/>
              </a:buClr>
              <a:buSzPts val="12000"/>
              <a:buNone/>
              <a:defRPr sz="12000">
                <a:solidFill>
                  <a:srgbClr val="D21F2E"/>
                </a:solidFill>
              </a:defRPr>
            </a:lvl2pPr>
            <a:lvl3pPr lvl="2" algn="ctr" rtl="0">
              <a:spcBef>
                <a:spcPts val="0"/>
              </a:spcBef>
              <a:spcAft>
                <a:spcPts val="0"/>
              </a:spcAft>
              <a:buClr>
                <a:srgbClr val="D21F2E"/>
              </a:buClr>
              <a:buSzPts val="12000"/>
              <a:buNone/>
              <a:defRPr sz="12000">
                <a:solidFill>
                  <a:srgbClr val="D21F2E"/>
                </a:solidFill>
              </a:defRPr>
            </a:lvl3pPr>
            <a:lvl4pPr lvl="3" algn="ctr" rtl="0">
              <a:spcBef>
                <a:spcPts val="0"/>
              </a:spcBef>
              <a:spcAft>
                <a:spcPts val="0"/>
              </a:spcAft>
              <a:buClr>
                <a:srgbClr val="D21F2E"/>
              </a:buClr>
              <a:buSzPts val="12000"/>
              <a:buNone/>
              <a:defRPr sz="12000">
                <a:solidFill>
                  <a:srgbClr val="D21F2E"/>
                </a:solidFill>
              </a:defRPr>
            </a:lvl4pPr>
            <a:lvl5pPr lvl="4" algn="ctr" rtl="0">
              <a:spcBef>
                <a:spcPts val="0"/>
              </a:spcBef>
              <a:spcAft>
                <a:spcPts val="0"/>
              </a:spcAft>
              <a:buClr>
                <a:srgbClr val="D21F2E"/>
              </a:buClr>
              <a:buSzPts val="12000"/>
              <a:buNone/>
              <a:defRPr sz="12000">
                <a:solidFill>
                  <a:srgbClr val="D21F2E"/>
                </a:solidFill>
              </a:defRPr>
            </a:lvl5pPr>
            <a:lvl6pPr lvl="5" algn="ctr" rtl="0">
              <a:spcBef>
                <a:spcPts val="0"/>
              </a:spcBef>
              <a:spcAft>
                <a:spcPts val="0"/>
              </a:spcAft>
              <a:buClr>
                <a:srgbClr val="D21F2E"/>
              </a:buClr>
              <a:buSzPts val="12000"/>
              <a:buNone/>
              <a:defRPr sz="12000">
                <a:solidFill>
                  <a:srgbClr val="D21F2E"/>
                </a:solidFill>
              </a:defRPr>
            </a:lvl6pPr>
            <a:lvl7pPr lvl="6" algn="ctr" rtl="0">
              <a:spcBef>
                <a:spcPts val="0"/>
              </a:spcBef>
              <a:spcAft>
                <a:spcPts val="0"/>
              </a:spcAft>
              <a:buClr>
                <a:srgbClr val="D21F2E"/>
              </a:buClr>
              <a:buSzPts val="12000"/>
              <a:buNone/>
              <a:defRPr sz="12000">
                <a:solidFill>
                  <a:srgbClr val="D21F2E"/>
                </a:solidFill>
              </a:defRPr>
            </a:lvl7pPr>
            <a:lvl8pPr lvl="7" algn="ctr" rtl="0">
              <a:spcBef>
                <a:spcPts val="0"/>
              </a:spcBef>
              <a:spcAft>
                <a:spcPts val="0"/>
              </a:spcAft>
              <a:buClr>
                <a:srgbClr val="D21F2E"/>
              </a:buClr>
              <a:buSzPts val="12000"/>
              <a:buNone/>
              <a:defRPr sz="12000">
                <a:solidFill>
                  <a:srgbClr val="D21F2E"/>
                </a:solidFill>
              </a:defRPr>
            </a:lvl8pPr>
            <a:lvl9pPr lvl="8" algn="ctr" rtl="0">
              <a:spcBef>
                <a:spcPts val="0"/>
              </a:spcBef>
              <a:spcAft>
                <a:spcPts val="0"/>
              </a:spcAft>
              <a:buClr>
                <a:srgbClr val="D21F2E"/>
              </a:buClr>
              <a:buSzPts val="12000"/>
              <a:buNone/>
              <a:defRPr sz="12000">
                <a:solidFill>
                  <a:srgbClr val="D21F2E"/>
                </a:solidFill>
              </a:defRPr>
            </a:lvl9pPr>
          </a:lstStyle>
          <a:p>
            <a:r>
              <a:rPr dirty="0"/>
              <a:t>xx%</a:t>
            </a:r>
          </a:p>
        </p:txBody>
      </p:sp>
      <p:sp>
        <p:nvSpPr>
          <p:cNvPr id="98" name="Google Shape;98;p19"/>
          <p:cNvSpPr txBox="1">
            <a:spLocks noGrp="1"/>
          </p:cNvSpPr>
          <p:nvPr>
            <p:ph type="body" idx="1"/>
          </p:nvPr>
        </p:nvSpPr>
        <p:spPr>
          <a:xfrm>
            <a:off x="311700" y="3056350"/>
            <a:ext cx="8520600" cy="1281900"/>
          </a:xfrm>
          <a:prstGeom prst="rect">
            <a:avLst/>
          </a:prstGeom>
        </p:spPr>
        <p:txBody>
          <a:bodyPr spcFirstLastPara="1" wrap="square" lIns="91425" tIns="91425" rIns="91425" bIns="91425" anchor="t" anchorCtr="0">
            <a:normAutofit/>
          </a:bodyPr>
          <a:lstStyle>
            <a:lvl1pPr marL="127000" lvl="0" indent="0" algn="ctr" rtl="0">
              <a:spcBef>
                <a:spcPts val="0"/>
              </a:spcBef>
              <a:spcAft>
                <a:spcPts val="0"/>
              </a:spcAft>
              <a:buClr>
                <a:srgbClr val="D21F2E"/>
              </a:buClr>
              <a:buSzPts val="1600"/>
              <a:buNone/>
              <a:defRPr b="1">
                <a:solidFill>
                  <a:srgbClr val="D21F2E"/>
                </a:solidFill>
              </a:defRPr>
            </a:lvl1pPr>
            <a:lvl2pPr marL="914400" lvl="1" indent="-311150" algn="ctr" rtl="0">
              <a:spcBef>
                <a:spcPts val="0"/>
              </a:spcBef>
              <a:spcAft>
                <a:spcPts val="0"/>
              </a:spcAft>
              <a:buClr>
                <a:srgbClr val="666666"/>
              </a:buClr>
              <a:buSzPts val="1300"/>
              <a:buChar char="●"/>
              <a:defRPr/>
            </a:lvl2pPr>
            <a:lvl3pPr marL="1371600" lvl="2" indent="-304800" algn="ctr" rtl="0">
              <a:spcBef>
                <a:spcPts val="0"/>
              </a:spcBef>
              <a:spcAft>
                <a:spcPts val="0"/>
              </a:spcAft>
              <a:buClr>
                <a:srgbClr val="666666"/>
              </a:buClr>
              <a:buSzPts val="1200"/>
              <a:buChar char="○"/>
              <a:defRPr/>
            </a:lvl3pPr>
            <a:lvl4pPr marL="1828800" lvl="3" indent="-292100" algn="ctr" rtl="0">
              <a:spcBef>
                <a:spcPts val="0"/>
              </a:spcBef>
              <a:spcAft>
                <a:spcPts val="0"/>
              </a:spcAft>
              <a:buClr>
                <a:srgbClr val="666666"/>
              </a:buClr>
              <a:buSzPts val="1000"/>
              <a:buChar char="●"/>
              <a:defRPr/>
            </a:lvl4pPr>
            <a:lvl5pPr marL="2286000" lvl="4" indent="-292100" algn="ctr" rtl="0">
              <a:spcBef>
                <a:spcPts val="0"/>
              </a:spcBef>
              <a:spcAft>
                <a:spcPts val="0"/>
              </a:spcAft>
              <a:buClr>
                <a:srgbClr val="666666"/>
              </a:buClr>
              <a:buSzPts val="1000"/>
              <a:buChar char="○"/>
              <a:defRPr/>
            </a:lvl5pPr>
            <a:lvl6pPr marL="2743200" lvl="5" indent="-292100" algn="ctr" rtl="0">
              <a:spcBef>
                <a:spcPts val="0"/>
              </a:spcBef>
              <a:spcAft>
                <a:spcPts val="0"/>
              </a:spcAft>
              <a:buClr>
                <a:srgbClr val="666666"/>
              </a:buClr>
              <a:buSzPts val="1000"/>
              <a:buChar char="■"/>
              <a:defRPr/>
            </a:lvl6pPr>
            <a:lvl7pPr marL="3200400" lvl="6" indent="-292100" algn="ctr" rtl="0">
              <a:spcBef>
                <a:spcPts val="0"/>
              </a:spcBef>
              <a:spcAft>
                <a:spcPts val="0"/>
              </a:spcAft>
              <a:buClr>
                <a:srgbClr val="666666"/>
              </a:buClr>
              <a:buSzPts val="1000"/>
              <a:buChar char="●"/>
              <a:defRPr/>
            </a:lvl7pPr>
            <a:lvl8pPr marL="3657600" lvl="7" indent="-292100" algn="ctr" rtl="0">
              <a:spcBef>
                <a:spcPts val="0"/>
              </a:spcBef>
              <a:spcAft>
                <a:spcPts val="0"/>
              </a:spcAft>
              <a:buSzPts val="1000"/>
              <a:buChar char="○"/>
              <a:defRPr/>
            </a:lvl8pPr>
            <a:lvl9pPr marL="4114800" lvl="8" indent="-292100" algn="ctr" rtl="0">
              <a:spcBef>
                <a:spcPts val="0"/>
              </a:spcBef>
              <a:spcAft>
                <a:spcPts val="0"/>
              </a:spcAft>
              <a:buSzPts val="1000"/>
              <a:buChar char="■"/>
              <a:defRPr/>
            </a:lvl9pPr>
          </a:lstStyle>
          <a:p>
            <a:pPr lvl="0"/>
            <a:r>
              <a:rPr lang="fr-FR" dirty="0"/>
              <a:t>Cliquez pour modifier les styles du texte du masque</a:t>
            </a:r>
          </a:p>
        </p:txBody>
      </p:sp>
      <p:pic>
        <p:nvPicPr>
          <p:cNvPr id="2" name="Google Shape;46;p9">
            <a:extLst>
              <a:ext uri="{FF2B5EF4-FFF2-40B4-BE49-F238E27FC236}">
                <a16:creationId xmlns:a16="http://schemas.microsoft.com/office/drawing/2014/main" id="{6CC09846-36C8-80EF-A16C-C2F7629E6D2E}"/>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0DAD4C16-72C2-6434-804D-956FD586A43E}"/>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65322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bg2"/>
        </a:solidFill>
        <a:effectLst/>
      </p:bgPr>
    </p:bg>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400292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8EBE9-DDCC-46C3-8DA6-1613A3BCE7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D63C3C-FFF9-43FF-9AF1-883EF06C21A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1A6EE3-B1CC-4E50-9306-091C057B7A8E}"/>
              </a:ext>
            </a:extLst>
          </p:cNvPr>
          <p:cNvSpPr>
            <a:spLocks noGrp="1"/>
          </p:cNvSpPr>
          <p:nvPr>
            <p:ph type="dt" sz="half" idx="10"/>
          </p:nvPr>
        </p:nvSpPr>
        <p:spPr/>
        <p:txBody>
          <a:bodyPr/>
          <a:lstStyle/>
          <a:p>
            <a:fld id="{0F0E00F9-C157-41FC-8F00-70550CC89945}" type="datetimeFigureOut">
              <a:rPr lang="fr-FR" smtClean="0"/>
              <a:t>27/06/2025</a:t>
            </a:fld>
            <a:endParaRPr lang="fr-FR"/>
          </a:p>
        </p:txBody>
      </p:sp>
      <p:sp>
        <p:nvSpPr>
          <p:cNvPr id="5" name="Espace réservé du pied de page 4">
            <a:extLst>
              <a:ext uri="{FF2B5EF4-FFF2-40B4-BE49-F238E27FC236}">
                <a16:creationId xmlns:a16="http://schemas.microsoft.com/office/drawing/2014/main" id="{9DEDCA78-3FD2-4B24-8C14-EF61525E88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D78A66-9421-4E9F-9861-D2AE53700DC9}"/>
              </a:ext>
            </a:extLst>
          </p:cNvPr>
          <p:cNvSpPr>
            <a:spLocks noGrp="1"/>
          </p:cNvSpPr>
          <p:nvPr>
            <p:ph type="sldNum" sz="quarter" idx="12"/>
          </p:nvPr>
        </p:nvSpPr>
        <p:spPr/>
        <p:txBody>
          <a:bodyPr/>
          <a:lstStyle/>
          <a:p>
            <a:fld id="{1463F953-EB52-4287-AA89-0BA6B23EAD22}" type="slidenum">
              <a:rPr lang="fr-FR" smtClean="0"/>
              <a:t>‹N°›</a:t>
            </a:fld>
            <a:endParaRPr lang="fr-FR"/>
          </a:p>
        </p:txBody>
      </p:sp>
    </p:spTree>
    <p:extLst>
      <p:ext uri="{BB962C8B-B14F-4D97-AF65-F5344CB8AC3E}">
        <p14:creationId xmlns:p14="http://schemas.microsoft.com/office/powerpoint/2010/main" val="347487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6F9B31-C3E8-4BE4-9CDD-62F30E672EF8}"/>
              </a:ext>
            </a:extLst>
          </p:cNvPr>
          <p:cNvSpPr>
            <a:spLocks noGrp="1"/>
          </p:cNvSpPr>
          <p:nvPr>
            <p:ph type="dt" sz="half" idx="10"/>
          </p:nvPr>
        </p:nvSpPr>
        <p:spPr/>
        <p:txBody>
          <a:bodyPr/>
          <a:lstStyle/>
          <a:p>
            <a:fld id="{0F0E00F9-C157-41FC-8F00-70550CC89945}" type="datetimeFigureOut">
              <a:rPr lang="fr-FR" smtClean="0"/>
              <a:t>27/06/2025</a:t>
            </a:fld>
            <a:endParaRPr lang="fr-FR"/>
          </a:p>
        </p:txBody>
      </p:sp>
      <p:sp>
        <p:nvSpPr>
          <p:cNvPr id="3" name="Espace réservé du pied de page 2">
            <a:extLst>
              <a:ext uri="{FF2B5EF4-FFF2-40B4-BE49-F238E27FC236}">
                <a16:creationId xmlns:a16="http://schemas.microsoft.com/office/drawing/2014/main" id="{E06416B0-B286-4592-81F1-DE62F51281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6F5172-89C2-4B69-AD11-3042A5B61418}"/>
              </a:ext>
            </a:extLst>
          </p:cNvPr>
          <p:cNvSpPr>
            <a:spLocks noGrp="1"/>
          </p:cNvSpPr>
          <p:nvPr>
            <p:ph type="sldNum" sz="quarter" idx="12"/>
          </p:nvPr>
        </p:nvSpPr>
        <p:spPr/>
        <p:txBody>
          <a:bodyPr/>
          <a:lstStyle/>
          <a:p>
            <a:fld id="{1463F953-EB52-4287-AA89-0BA6B23EAD22}" type="slidenum">
              <a:rPr lang="fr-FR" smtClean="0"/>
              <a:t>‹N°›</a:t>
            </a:fld>
            <a:endParaRPr lang="fr-FR"/>
          </a:p>
        </p:txBody>
      </p:sp>
    </p:spTree>
    <p:extLst>
      <p:ext uri="{BB962C8B-B14F-4D97-AF65-F5344CB8AC3E}">
        <p14:creationId xmlns:p14="http://schemas.microsoft.com/office/powerpoint/2010/main" val="26148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1" preserve="1" userDrawn="1">
  <p:cSld name="1_Diapositive de titre 1 1">
    <p:bg>
      <p:bgPr>
        <a:solidFill>
          <a:srgbClr val="D21F2E"/>
        </a:solidFill>
        <a:effectLst/>
      </p:bgPr>
    </p:bg>
    <p:spTree>
      <p:nvGrpSpPr>
        <p:cNvPr id="1" name="Shape 19"/>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1EEDF91A-B077-4348-BEB2-2DCAF6E92949}"/>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
        <p:nvSpPr>
          <p:cNvPr id="20" name="Google Shape;20;p4"/>
          <p:cNvSpPr txBox="1">
            <a:spLocks noGrp="1"/>
          </p:cNvSpPr>
          <p:nvPr>
            <p:ph type="ctrTitle"/>
          </p:nvPr>
        </p:nvSpPr>
        <p:spPr>
          <a:xfrm>
            <a:off x="502325" y="1090025"/>
            <a:ext cx="3837600" cy="2377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21" name="Google Shape;21;p4"/>
          <p:cNvSpPr txBox="1">
            <a:spLocks noGrp="1"/>
          </p:cNvSpPr>
          <p:nvPr>
            <p:ph type="subTitle" idx="1"/>
          </p:nvPr>
        </p:nvSpPr>
        <p:spPr>
          <a:xfrm>
            <a:off x="502322" y="3376138"/>
            <a:ext cx="3257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fr-FR"/>
              <a:t>Modifiez le style des sous-titres du masque</a:t>
            </a:r>
            <a:endParaRPr dirty="0"/>
          </a:p>
        </p:txBody>
      </p:sp>
    </p:spTree>
    <p:extLst>
      <p:ext uri="{BB962C8B-B14F-4D97-AF65-F5344CB8AC3E}">
        <p14:creationId xmlns:p14="http://schemas.microsoft.com/office/powerpoint/2010/main" val="346558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texte sur deux colonnes 2">
  <p:cSld name="TITLE_AND_TWO_COLUMNS_2">
    <p:spTree>
      <p:nvGrpSpPr>
        <p:cNvPr id="1"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t="13758" b="13751"/>
          <a:stretch/>
        </p:blipFill>
        <p:spPr>
          <a:xfrm>
            <a:off x="642600" y="-22025"/>
            <a:ext cx="8066248" cy="5187549"/>
          </a:xfrm>
          <a:prstGeom prst="rect">
            <a:avLst/>
          </a:prstGeom>
          <a:noFill/>
          <a:ln>
            <a:noFill/>
          </a:ln>
        </p:spPr>
      </p:pic>
      <p:sp>
        <p:nvSpPr>
          <p:cNvPr id="45" name="Google Shape;45;p9"/>
          <p:cNvSpPr txBox="1">
            <a:spLocks noGrp="1"/>
          </p:cNvSpPr>
          <p:nvPr>
            <p:ph type="title"/>
          </p:nvPr>
        </p:nvSpPr>
        <p:spPr>
          <a:xfrm>
            <a:off x="1574475" y="410000"/>
            <a:ext cx="5995200" cy="887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fr-FR"/>
              <a:t>Modifiez le style du titre</a:t>
            </a:r>
            <a:endParaRPr/>
          </a:p>
        </p:txBody>
      </p:sp>
      <p:pic>
        <p:nvPicPr>
          <p:cNvPr id="46" name="Google Shape;46;p9"/>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47" name="Google Shape;47;p9"/>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48" name="Google Shape;48;p9"/>
          <p:cNvSpPr txBox="1">
            <a:spLocks noGrp="1"/>
          </p:cNvSpPr>
          <p:nvPr>
            <p:ph type="body" idx="1"/>
          </p:nvPr>
        </p:nvSpPr>
        <p:spPr>
          <a:xfrm>
            <a:off x="1574475" y="1297700"/>
            <a:ext cx="5995200" cy="3271200"/>
          </a:xfrm>
          <a:prstGeom prst="rect">
            <a:avLst/>
          </a:prstGeom>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lt1"/>
              </a:buClr>
              <a:buSzPts val="1600"/>
              <a:buFont typeface="IBM Plex Sans"/>
              <a:buChar char="●"/>
              <a:defRPr sz="1600">
                <a:solidFill>
                  <a:schemeClr val="lt1"/>
                </a:solidFill>
                <a:latin typeface="IBM Plex Sans"/>
                <a:ea typeface="IBM Plex Sans"/>
                <a:cs typeface="IBM Plex Sans"/>
                <a:sym typeface="IBM Plex Sans"/>
              </a:defRPr>
            </a:lvl1pPr>
            <a:lvl2pPr marL="914400" lvl="1" indent="-311150" rtl="0">
              <a:lnSpc>
                <a:spcPct val="115000"/>
              </a:lnSpc>
              <a:spcBef>
                <a:spcPts val="0"/>
              </a:spcBef>
              <a:spcAft>
                <a:spcPts val="0"/>
              </a:spcAft>
              <a:buClr>
                <a:schemeClr val="lt1"/>
              </a:buClr>
              <a:buSzPts val="1300"/>
              <a:buFont typeface="IBM Plex Sans"/>
              <a:buChar char="●"/>
              <a:defRPr sz="1300">
                <a:solidFill>
                  <a:schemeClr val="lt1"/>
                </a:solidFill>
                <a:latin typeface="IBM Plex Sans"/>
                <a:ea typeface="IBM Plex Sans"/>
                <a:cs typeface="IBM Plex Sans"/>
                <a:sym typeface="IBM Plex Sans"/>
              </a:defRPr>
            </a:lvl2pPr>
            <a:lvl3pPr marL="1371600" lvl="2" indent="-304800" rtl="0">
              <a:lnSpc>
                <a:spcPct val="115000"/>
              </a:lnSpc>
              <a:spcBef>
                <a:spcPts val="0"/>
              </a:spcBef>
              <a:spcAft>
                <a:spcPts val="0"/>
              </a:spcAft>
              <a:buClr>
                <a:schemeClr val="lt1"/>
              </a:buClr>
              <a:buSzPts val="1200"/>
              <a:buFont typeface="IBM Plex Sans"/>
              <a:buChar char="○"/>
              <a:defRPr sz="1200">
                <a:solidFill>
                  <a:schemeClr val="lt1"/>
                </a:solidFill>
                <a:latin typeface="IBM Plex Sans"/>
                <a:ea typeface="IBM Plex Sans"/>
                <a:cs typeface="IBM Plex Sans"/>
                <a:sym typeface="IBM Plex Sans"/>
              </a:defRPr>
            </a:lvl3pPr>
            <a:lvl4pPr marL="1828800" lvl="3"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4pPr>
            <a:lvl5pPr marL="2286000" lvl="4"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5pPr>
            <a:lvl6pPr marL="2743200" lvl="5"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6pPr>
            <a:lvl7pPr marL="3200400" lvl="6"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7pPr>
            <a:lvl8pPr marL="3657600" lvl="7"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8pPr>
            <a:lvl9pPr marL="4114800" lvl="8"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9pPr>
          </a:lstStyle>
          <a:p>
            <a:pPr lvl="0"/>
            <a:r>
              <a:rPr lang="fr-FR" dirty="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texte sur deux colonnes 2 1">
  <p:cSld name="TITLE_AND_TWO_COLUMNS_2_1">
    <p:spTree>
      <p:nvGrpSpPr>
        <p:cNvPr id="1" name="Shape 49"/>
        <p:cNvGrpSpPr/>
        <p:nvPr/>
      </p:nvGrpSpPr>
      <p:grpSpPr>
        <a:xfrm>
          <a:off x="0" y="0"/>
          <a:ext cx="0" cy="0"/>
          <a:chOff x="0" y="0"/>
          <a:chExt cx="0" cy="0"/>
        </a:xfrm>
      </p:grpSpPr>
      <p:pic>
        <p:nvPicPr>
          <p:cNvPr id="50" name="Google Shape;50;p10"/>
          <p:cNvPicPr preferRelativeResize="0"/>
          <p:nvPr/>
        </p:nvPicPr>
        <p:blipFill rotWithShape="1">
          <a:blip r:embed="rId2">
            <a:alphaModFix/>
          </a:blip>
          <a:srcRect t="14062" b="13453"/>
          <a:stretch/>
        </p:blipFill>
        <p:spPr>
          <a:xfrm>
            <a:off x="642600" y="-22025"/>
            <a:ext cx="8066248" cy="5187549"/>
          </a:xfrm>
          <a:prstGeom prst="rect">
            <a:avLst/>
          </a:prstGeom>
          <a:noFill/>
          <a:ln>
            <a:noFill/>
          </a:ln>
        </p:spPr>
      </p:pic>
      <p:sp>
        <p:nvSpPr>
          <p:cNvPr id="51" name="Google Shape;51;p10"/>
          <p:cNvSpPr txBox="1">
            <a:spLocks noGrp="1"/>
          </p:cNvSpPr>
          <p:nvPr>
            <p:ph type="title"/>
          </p:nvPr>
        </p:nvSpPr>
        <p:spPr>
          <a:xfrm>
            <a:off x="1574475" y="410000"/>
            <a:ext cx="5995200" cy="887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fr-FR"/>
              <a:t>Modifiez le style du titre</a:t>
            </a:r>
            <a:endParaRPr/>
          </a:p>
        </p:txBody>
      </p:sp>
      <p:pic>
        <p:nvPicPr>
          <p:cNvPr id="52" name="Google Shape;52;p10"/>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53" name="Google Shape;53;p10"/>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54" name="Google Shape;54;p10"/>
          <p:cNvSpPr txBox="1">
            <a:spLocks noGrp="1"/>
          </p:cNvSpPr>
          <p:nvPr>
            <p:ph type="body" idx="1"/>
          </p:nvPr>
        </p:nvSpPr>
        <p:spPr>
          <a:xfrm>
            <a:off x="1574475" y="1297700"/>
            <a:ext cx="5995200" cy="3271200"/>
          </a:xfrm>
          <a:prstGeom prst="rect">
            <a:avLst/>
          </a:prstGeom>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lt1"/>
              </a:buClr>
              <a:buSzPts val="1600"/>
              <a:buFont typeface="IBM Plex Sans"/>
              <a:buChar char="●"/>
              <a:defRPr sz="1600">
                <a:solidFill>
                  <a:schemeClr val="lt1"/>
                </a:solidFill>
                <a:latin typeface="IBM Plex Sans"/>
                <a:ea typeface="IBM Plex Sans"/>
                <a:cs typeface="IBM Plex Sans"/>
                <a:sym typeface="IBM Plex Sans"/>
              </a:defRPr>
            </a:lvl1pPr>
            <a:lvl2pPr marL="914400" lvl="1" indent="-311150" rtl="0">
              <a:lnSpc>
                <a:spcPct val="115000"/>
              </a:lnSpc>
              <a:spcBef>
                <a:spcPts val="0"/>
              </a:spcBef>
              <a:spcAft>
                <a:spcPts val="0"/>
              </a:spcAft>
              <a:buClr>
                <a:schemeClr val="lt1"/>
              </a:buClr>
              <a:buSzPts val="1300"/>
              <a:buFont typeface="IBM Plex Sans"/>
              <a:buChar char="●"/>
              <a:defRPr sz="1300">
                <a:solidFill>
                  <a:schemeClr val="lt1"/>
                </a:solidFill>
                <a:latin typeface="IBM Plex Sans"/>
                <a:ea typeface="IBM Plex Sans"/>
                <a:cs typeface="IBM Plex Sans"/>
                <a:sym typeface="IBM Plex Sans"/>
              </a:defRPr>
            </a:lvl2pPr>
            <a:lvl3pPr marL="1371600" lvl="2" indent="-304800" rtl="0">
              <a:lnSpc>
                <a:spcPct val="115000"/>
              </a:lnSpc>
              <a:spcBef>
                <a:spcPts val="0"/>
              </a:spcBef>
              <a:spcAft>
                <a:spcPts val="0"/>
              </a:spcAft>
              <a:buClr>
                <a:schemeClr val="lt1"/>
              </a:buClr>
              <a:buSzPts val="1200"/>
              <a:buFont typeface="IBM Plex Sans"/>
              <a:buChar char="○"/>
              <a:defRPr sz="1200">
                <a:solidFill>
                  <a:schemeClr val="lt1"/>
                </a:solidFill>
                <a:latin typeface="IBM Plex Sans"/>
                <a:ea typeface="IBM Plex Sans"/>
                <a:cs typeface="IBM Plex Sans"/>
                <a:sym typeface="IBM Plex Sans"/>
              </a:defRPr>
            </a:lvl3pPr>
            <a:lvl4pPr marL="1828800" lvl="3"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4pPr>
            <a:lvl5pPr marL="2286000" lvl="4"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5pPr>
            <a:lvl6pPr marL="2743200" lvl="5"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6pPr>
            <a:lvl7pPr marL="3200400" lvl="6"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7pPr>
            <a:lvl8pPr marL="3657600" lvl="7"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8pPr>
            <a:lvl9pPr marL="4114800" lvl="8"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2" name="Google Shape;7;p1">
            <a:extLst>
              <a:ext uri="{FF2B5EF4-FFF2-40B4-BE49-F238E27FC236}">
                <a16:creationId xmlns:a16="http://schemas.microsoft.com/office/drawing/2014/main" id="{A7B74512-F23E-3E8B-F204-85804BB67C44}"/>
              </a:ext>
            </a:extLst>
          </p:cNvPr>
          <p:cNvSpPr txBox="1">
            <a:spLocks noGrp="1"/>
          </p:cNvSpPr>
          <p:nvPr>
            <p:ph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3" name="Google Shape;59;p11">
            <a:extLst>
              <a:ext uri="{FF2B5EF4-FFF2-40B4-BE49-F238E27FC236}">
                <a16:creationId xmlns:a16="http://schemas.microsoft.com/office/drawing/2014/main" id="{DD157450-A7BB-496B-AFAF-D09DF52FB39C}"/>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234324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85206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699" y="953675"/>
            <a:ext cx="8531378"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pic>
        <p:nvPicPr>
          <p:cNvPr id="2" name="Google Shape;59;p11">
            <a:extLst>
              <a:ext uri="{FF2B5EF4-FFF2-40B4-BE49-F238E27FC236}">
                <a16:creationId xmlns:a16="http://schemas.microsoft.com/office/drawing/2014/main" id="{709F21F7-3518-52DF-D389-C5A7D70B385E}"/>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14618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
        <p:nvSpPr>
          <p:cNvPr id="2" name="Espace réservé pour une image  7">
            <a:extLst>
              <a:ext uri="{FF2B5EF4-FFF2-40B4-BE49-F238E27FC236}">
                <a16:creationId xmlns:a16="http://schemas.microsoft.com/office/drawing/2014/main" id="{89681124-A76B-127A-8CED-F9CD2280692B}"/>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Tree>
    <p:extLst>
      <p:ext uri="{BB962C8B-B14F-4D97-AF65-F5344CB8AC3E}">
        <p14:creationId xmlns:p14="http://schemas.microsoft.com/office/powerpoint/2010/main" val="2025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Tree>
    <p:extLst>
      <p:ext uri="{BB962C8B-B14F-4D97-AF65-F5344CB8AC3E}">
        <p14:creationId xmlns:p14="http://schemas.microsoft.com/office/powerpoint/2010/main" val="124385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t="25082" r="36664" b="25082"/>
          <a:stretch/>
        </p:blipFill>
        <p:spPr>
          <a:xfrm>
            <a:off x="4494725" y="0"/>
            <a:ext cx="4649277" cy="5143500"/>
          </a:xfrm>
          <a:prstGeom prst="rect">
            <a:avLst/>
          </a:prstGeom>
          <a:noFill/>
          <a:ln>
            <a:noFill/>
          </a:ln>
        </p:spPr>
      </p:pic>
      <p:sp>
        <p:nvSpPr>
          <p:cNvPr id="80" name="Google Shape;80;p1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30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fr-FR"/>
              <a:t>Modifiez le style du titre</a:t>
            </a:r>
            <a:endParaRPr/>
          </a:p>
        </p:txBody>
      </p:sp>
      <p:sp>
        <p:nvSpPr>
          <p:cNvPr id="81" name="Google Shape;81;p1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12415B"/>
              </a:buClr>
              <a:buSzPts val="1600"/>
              <a:buNone/>
              <a:defRPr>
                <a:solidFill>
                  <a:srgbClr val="12415B"/>
                </a:solidFill>
              </a:defRPr>
            </a:lvl1pPr>
            <a:lvl2pPr lvl="1" algn="ctr">
              <a:lnSpc>
                <a:spcPct val="100000"/>
              </a:lnSpc>
              <a:spcBef>
                <a:spcPts val="0"/>
              </a:spcBef>
              <a:spcAft>
                <a:spcPts val="0"/>
              </a:spcAft>
              <a:buSzPts val="1800"/>
              <a:buNone/>
              <a:defRPr sz="1800">
                <a:solidFill>
                  <a:srgbClr val="12415B"/>
                </a:solidFill>
              </a:defRPr>
            </a:lvl2pPr>
            <a:lvl3pPr lvl="2" algn="ctr">
              <a:lnSpc>
                <a:spcPct val="100000"/>
              </a:lnSpc>
              <a:spcBef>
                <a:spcPts val="0"/>
              </a:spcBef>
              <a:spcAft>
                <a:spcPts val="0"/>
              </a:spcAft>
              <a:buSzPts val="1800"/>
              <a:buNone/>
              <a:defRPr sz="1800">
                <a:solidFill>
                  <a:srgbClr val="12415B"/>
                </a:solidFill>
              </a:defRPr>
            </a:lvl3pPr>
            <a:lvl4pPr lvl="3" algn="ctr">
              <a:lnSpc>
                <a:spcPct val="100000"/>
              </a:lnSpc>
              <a:spcBef>
                <a:spcPts val="0"/>
              </a:spcBef>
              <a:spcAft>
                <a:spcPts val="0"/>
              </a:spcAft>
              <a:buSzPts val="1800"/>
              <a:buNone/>
              <a:defRPr sz="1800">
                <a:solidFill>
                  <a:srgbClr val="12415B"/>
                </a:solidFill>
              </a:defRPr>
            </a:lvl4pPr>
            <a:lvl5pPr lvl="4" algn="ctr">
              <a:lnSpc>
                <a:spcPct val="100000"/>
              </a:lnSpc>
              <a:spcBef>
                <a:spcPts val="0"/>
              </a:spcBef>
              <a:spcAft>
                <a:spcPts val="0"/>
              </a:spcAft>
              <a:buClr>
                <a:srgbClr val="12415B"/>
              </a:buClr>
              <a:buSzPts val="1800"/>
              <a:buNone/>
              <a:defRPr sz="1800">
                <a:solidFill>
                  <a:srgbClr val="12415B"/>
                </a:solidFill>
              </a:defRPr>
            </a:lvl5pPr>
            <a:lvl6pPr lvl="5" algn="ctr">
              <a:lnSpc>
                <a:spcPct val="100000"/>
              </a:lnSpc>
              <a:spcBef>
                <a:spcPts val="0"/>
              </a:spcBef>
              <a:spcAft>
                <a:spcPts val="0"/>
              </a:spcAft>
              <a:buClr>
                <a:srgbClr val="12415B"/>
              </a:buClr>
              <a:buSzPts val="1800"/>
              <a:buNone/>
              <a:defRPr sz="1800">
                <a:solidFill>
                  <a:srgbClr val="12415B"/>
                </a:solidFill>
              </a:defRPr>
            </a:lvl6pPr>
            <a:lvl7pPr lvl="6" algn="ctr">
              <a:lnSpc>
                <a:spcPct val="100000"/>
              </a:lnSpc>
              <a:spcBef>
                <a:spcPts val="0"/>
              </a:spcBef>
              <a:spcAft>
                <a:spcPts val="0"/>
              </a:spcAft>
              <a:buClr>
                <a:srgbClr val="12415B"/>
              </a:buClr>
              <a:buSzPts val="1800"/>
              <a:buNone/>
              <a:defRPr sz="1800">
                <a:solidFill>
                  <a:srgbClr val="12415B"/>
                </a:solidFill>
              </a:defRPr>
            </a:lvl7pPr>
            <a:lvl8pPr lvl="7" algn="ctr">
              <a:lnSpc>
                <a:spcPct val="100000"/>
              </a:lnSpc>
              <a:spcBef>
                <a:spcPts val="0"/>
              </a:spcBef>
              <a:spcAft>
                <a:spcPts val="0"/>
              </a:spcAft>
              <a:buClr>
                <a:srgbClr val="12415B"/>
              </a:buClr>
              <a:buSzPts val="1800"/>
              <a:buNone/>
              <a:defRPr sz="1800">
                <a:solidFill>
                  <a:srgbClr val="12415B"/>
                </a:solidFill>
              </a:defRPr>
            </a:lvl8pPr>
            <a:lvl9pPr lvl="8" algn="ctr">
              <a:lnSpc>
                <a:spcPct val="100000"/>
              </a:lnSpc>
              <a:spcBef>
                <a:spcPts val="0"/>
              </a:spcBef>
              <a:spcAft>
                <a:spcPts val="0"/>
              </a:spcAft>
              <a:buClr>
                <a:srgbClr val="12415B"/>
              </a:buClr>
              <a:buSzPts val="1800"/>
              <a:buNone/>
              <a:defRPr sz="1800">
                <a:solidFill>
                  <a:srgbClr val="12415B"/>
                </a:solidFill>
              </a:defRPr>
            </a:lvl9pPr>
          </a:lstStyle>
          <a:p>
            <a:r>
              <a:rPr lang="fr-FR"/>
              <a:t>Modifiez le style des sous-titres du masque</a:t>
            </a:r>
            <a:endParaRPr/>
          </a:p>
        </p:txBody>
      </p:sp>
      <p:sp>
        <p:nvSpPr>
          <p:cNvPr id="82" name="Google Shape;8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30200">
              <a:spcBef>
                <a:spcPts val="0"/>
              </a:spcBef>
              <a:spcAft>
                <a:spcPts val="0"/>
              </a:spcAft>
              <a:buClr>
                <a:schemeClr val="lt1"/>
              </a:buClr>
              <a:buSzPts val="1600"/>
              <a:buChar char="●"/>
              <a:defRPr>
                <a:solidFill>
                  <a:schemeClr val="lt1"/>
                </a:solidFill>
              </a:defRPr>
            </a:lvl1pPr>
            <a:lvl2pPr marL="914400" lvl="1" indent="-311150">
              <a:spcBef>
                <a:spcPts val="0"/>
              </a:spcBef>
              <a:spcAft>
                <a:spcPts val="0"/>
              </a:spcAft>
              <a:buClr>
                <a:schemeClr val="lt1"/>
              </a:buClr>
              <a:buSzPts val="1300"/>
              <a:buChar char="●"/>
              <a:defRPr>
                <a:solidFill>
                  <a:schemeClr val="lt1"/>
                </a:solidFill>
              </a:defRPr>
            </a:lvl2pPr>
            <a:lvl3pPr marL="1371600" lvl="2" indent="-304800">
              <a:spcBef>
                <a:spcPts val="0"/>
              </a:spcBef>
              <a:spcAft>
                <a:spcPts val="0"/>
              </a:spcAft>
              <a:buClr>
                <a:schemeClr val="lt1"/>
              </a:buClr>
              <a:buSzPts val="12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pPr lvl="0"/>
            <a:r>
              <a:rPr lang="fr-FR"/>
              <a:t>Cliquez pour modifier les styles du texte du masque</a:t>
            </a:r>
          </a:p>
        </p:txBody>
      </p:sp>
      <p:pic>
        <p:nvPicPr>
          <p:cNvPr id="2" name="Google Shape;46;p9">
            <a:extLst>
              <a:ext uri="{FF2B5EF4-FFF2-40B4-BE49-F238E27FC236}">
                <a16:creationId xmlns:a16="http://schemas.microsoft.com/office/drawing/2014/main" id="{0132FAF5-7CF8-31ED-D56F-007DD5BA2065}"/>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84D1050F-4862-2038-7A70-345F4B1F2E72}"/>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89178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D21F2E"/>
              </a:buClr>
              <a:buSzPts val="2400"/>
              <a:buFont typeface="IBM Plex Sans"/>
              <a:buNone/>
              <a:defRPr sz="2400" b="1">
                <a:solidFill>
                  <a:srgbClr val="D21F2E"/>
                </a:solidFill>
                <a:latin typeface="IBM Plex Sans"/>
                <a:ea typeface="IBM Plex Sans"/>
                <a:cs typeface="IBM Plex Sans"/>
                <a:sym typeface="IBM Plex Sans"/>
              </a:defRPr>
            </a:lvl1pPr>
            <a:lvl2pPr lvl="1">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2pPr>
            <a:lvl3pPr lvl="2">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3pPr>
            <a:lvl4pPr lvl="3">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4pPr>
            <a:lvl5pPr lvl="4">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5pPr>
            <a:lvl6pPr lvl="5">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6pPr>
            <a:lvl7pPr lvl="6">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7pPr>
            <a:lvl8pPr lvl="7">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8pPr>
            <a:lvl9pPr lvl="8">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8" name="Google Shape;8;p1"/>
          <p:cNvPicPr preferRelativeResize="0"/>
          <p:nvPr/>
        </p:nvPicPr>
        <p:blipFill>
          <a:blip r:embed="rId16">
            <a:alphaModFix/>
          </a:blip>
          <a:stretch>
            <a:fillRect/>
          </a:stretch>
        </p:blipFill>
        <p:spPr>
          <a:xfrm>
            <a:off x="0" y="4420000"/>
            <a:ext cx="1000499" cy="72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5" r:id="rId2"/>
    <p:sldLayoutId id="2147483655" r:id="rId3"/>
    <p:sldLayoutId id="2147483656" r:id="rId4"/>
    <p:sldLayoutId id="2147483674" r:id="rId5"/>
    <p:sldLayoutId id="2147483673" r:id="rId6"/>
    <p:sldLayoutId id="2147483669" r:id="rId7"/>
    <p:sldLayoutId id="2147483676" r:id="rId8"/>
    <p:sldLayoutId id="2147483668" r:id="rId9"/>
    <p:sldLayoutId id="2147483665" r:id="rId10"/>
    <p:sldLayoutId id="2147483671" r:id="rId11"/>
    <p:sldLayoutId id="2147483672" r:id="rId12"/>
    <p:sldLayoutId id="2147483677" r:id="rId13"/>
    <p:sldLayoutId id="2147483678" r:id="rId14"/>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27000" marR="0" lvl="0"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653724" y="770876"/>
            <a:ext cx="6507900" cy="1329439"/>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FR" dirty="0"/>
              <a:t>20</a:t>
            </a:r>
            <a:r>
              <a:rPr lang="fr-FR" baseline="30000" dirty="0"/>
              <a:t>e</a:t>
            </a:r>
            <a:r>
              <a:rPr lang="fr-FR" dirty="0"/>
              <a:t> Journée de la filière </a:t>
            </a:r>
            <a:br>
              <a:rPr lang="fr-FR" dirty="0"/>
            </a:br>
            <a:r>
              <a:rPr lang="fr-FR" dirty="0" err="1"/>
              <a:t>FilRougE</a:t>
            </a:r>
            <a:r>
              <a:rPr lang="fr-FR" dirty="0"/>
              <a:t>-MCGRE</a:t>
            </a:r>
            <a:br>
              <a:rPr lang="fr-FR" dirty="0"/>
            </a:br>
            <a:endParaRPr sz="1600" dirty="0"/>
          </a:p>
        </p:txBody>
      </p:sp>
      <p:sp>
        <p:nvSpPr>
          <p:cNvPr id="107" name="Google Shape;107;p21"/>
          <p:cNvSpPr txBox="1">
            <a:spLocks noGrp="1"/>
          </p:cNvSpPr>
          <p:nvPr>
            <p:ph type="subTitle" idx="1"/>
          </p:nvPr>
        </p:nvSpPr>
        <p:spPr>
          <a:xfrm>
            <a:off x="2202100" y="4214190"/>
            <a:ext cx="5014200" cy="519651"/>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FR" dirty="0"/>
              <a:t>27 juin 2025</a:t>
            </a:r>
            <a:endParaRPr dirty="0"/>
          </a:p>
        </p:txBody>
      </p:sp>
      <p:pic>
        <p:nvPicPr>
          <p:cNvPr id="3" name="Image 2">
            <a:extLst>
              <a:ext uri="{FF2B5EF4-FFF2-40B4-BE49-F238E27FC236}">
                <a16:creationId xmlns:a16="http://schemas.microsoft.com/office/drawing/2014/main" id="{C0BAE58E-9270-4081-83FA-6F6E85D84C2A}"/>
              </a:ext>
            </a:extLst>
          </p:cNvPr>
          <p:cNvPicPr>
            <a:picLocks noChangeAspect="1"/>
          </p:cNvPicPr>
          <p:nvPr/>
        </p:nvPicPr>
        <p:blipFill>
          <a:blip r:embed="rId3"/>
          <a:stretch>
            <a:fillRect/>
          </a:stretch>
        </p:blipFill>
        <p:spPr>
          <a:xfrm>
            <a:off x="1" y="4678016"/>
            <a:ext cx="885836" cy="332961"/>
          </a:xfrm>
          <a:prstGeom prst="rect">
            <a:avLst/>
          </a:prstGeom>
        </p:spPr>
      </p:pic>
      <p:sp>
        <p:nvSpPr>
          <p:cNvPr id="6" name="Google Shape;107;p21">
            <a:extLst>
              <a:ext uri="{FF2B5EF4-FFF2-40B4-BE49-F238E27FC236}">
                <a16:creationId xmlns:a16="http://schemas.microsoft.com/office/drawing/2014/main" id="{2AAFB2EA-D93E-4765-BC8A-816F807475CD}"/>
              </a:ext>
            </a:extLst>
          </p:cNvPr>
          <p:cNvSpPr txBox="1">
            <a:spLocks/>
          </p:cNvSpPr>
          <p:nvPr/>
        </p:nvSpPr>
        <p:spPr>
          <a:xfrm>
            <a:off x="2202100" y="2491410"/>
            <a:ext cx="5014200" cy="81119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eaLnBrk="1" hangingPunct="1">
              <a:lnSpc>
                <a:spcPct val="100000"/>
              </a:lnSpc>
              <a:spcBef>
                <a:spcPts val="0"/>
              </a:spcBef>
              <a:spcAft>
                <a:spcPts val="0"/>
              </a:spcAft>
              <a:buClr>
                <a:schemeClr val="lt1"/>
              </a:buClr>
              <a:buSzPts val="2000"/>
              <a:buFont typeface="IBM Plex Sans"/>
              <a:buNone/>
              <a:defRPr sz="2000" b="0" i="0" u="none" strike="noStrike" cap="none">
                <a:solidFill>
                  <a:schemeClr val="lt1"/>
                </a:solidFill>
                <a:latin typeface="IBM Plex Sans"/>
                <a:ea typeface="IBM Plex Sans"/>
                <a:cs typeface="IBM Plex Sans"/>
                <a:sym typeface="IBM Plex Sans"/>
              </a:defRPr>
            </a:lvl1pPr>
            <a:lvl2pPr marL="914400" marR="0" lvl="1" indent="-31115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2pPr>
            <a:lvl3pPr marL="1371600" marR="0" lvl="2" indent="-3048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3pPr>
            <a:lvl4pPr marL="1828800" marR="0" lvl="3"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4pPr>
            <a:lvl5pPr marL="2286000" marR="0" lvl="4"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5pPr>
            <a:lvl6pPr marL="2743200" marR="0" lvl="5"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6pPr>
            <a:lvl7pPr marL="3200400" marR="0" lvl="6"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7pPr>
            <a:lvl8pPr marL="3657600" marR="0" lvl="7"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8pPr>
            <a:lvl9pPr marL="4114800" marR="0" lvl="8"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9pPr>
          </a:lstStyle>
          <a:p>
            <a:pPr marL="0" indent="0"/>
            <a:r>
              <a:rPr lang="fr-FR" sz="1400" dirty="0"/>
              <a:t>Travail sur la prise en charge aux urgences</a:t>
            </a:r>
          </a:p>
          <a:p>
            <a:pPr marL="0" indent="0"/>
            <a:r>
              <a:rPr lang="fr-FR" sz="1400" dirty="0"/>
              <a:t>Pr Pablo </a:t>
            </a:r>
            <a:r>
              <a:rPr lang="fr-FR" sz="1400" dirty="0" err="1"/>
              <a:t>Bartolucci</a:t>
            </a:r>
            <a:endParaRPr lang="fr-F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3C632-3C5D-4C28-8507-960D9CDE48E2}"/>
              </a:ext>
            </a:extLst>
          </p:cNvPr>
          <p:cNvSpPr>
            <a:spLocks noGrp="1"/>
          </p:cNvSpPr>
          <p:nvPr>
            <p:ph type="title"/>
          </p:nvPr>
        </p:nvSpPr>
        <p:spPr/>
        <p:txBody>
          <a:bodyPr>
            <a:normAutofit fontScale="90000"/>
          </a:bodyPr>
          <a:lstStyle/>
          <a:p>
            <a:r>
              <a:rPr lang="fr-FR" sz="1800" dirty="0">
                <a:latin typeface="IBM Plex Sans" panose="020B0503050203000203" pitchFamily="34" charset="0"/>
                <a:cs typeface="Times New Roman" panose="02020603050405020304" pitchFamily="18" charset="0"/>
              </a:rPr>
              <a:t>GT « Urgences et Drépanocytose / Adressage via 15 »</a:t>
            </a:r>
            <a:br>
              <a:rPr lang="fr-FR" sz="1800" dirty="0">
                <a:latin typeface="Times New Roman" panose="02020603050405020304" pitchFamily="18" charset="0"/>
                <a:cs typeface="Times New Roman" panose="02020603050405020304" pitchFamily="18" charset="0"/>
              </a:rPr>
            </a:br>
            <a:br>
              <a:rPr lang="fr-FR" sz="1800" dirty="0">
                <a:latin typeface="Times New Roman" panose="02020603050405020304" pitchFamily="18" charset="0"/>
                <a:cs typeface="Times New Roman" panose="02020603050405020304" pitchFamily="18" charset="0"/>
              </a:rPr>
            </a:br>
            <a:br>
              <a:rPr lang="fr-FR" sz="1800" dirty="0">
                <a:latin typeface="Times New Roman" panose="02020603050405020304" pitchFamily="18" charset="0"/>
                <a:cs typeface="Times New Roman" panose="02020603050405020304" pitchFamily="18" charset="0"/>
              </a:rPr>
            </a:br>
            <a:endParaRPr lang="fr-FR" sz="1500" dirty="0">
              <a:latin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E073B756-B3C3-4271-8382-16C3E06E6423}"/>
              </a:ext>
            </a:extLst>
          </p:cNvPr>
          <p:cNvSpPr>
            <a:spLocks noGrp="1"/>
          </p:cNvSpPr>
          <p:nvPr>
            <p:ph idx="1"/>
          </p:nvPr>
        </p:nvSpPr>
        <p:spPr>
          <a:xfrm>
            <a:off x="258692" y="902249"/>
            <a:ext cx="4260300" cy="4133577"/>
          </a:xfrm>
        </p:spPr>
        <p:txBody>
          <a:bodyPr>
            <a:normAutofit fontScale="32500" lnSpcReduction="20000"/>
          </a:bodyPr>
          <a:lstStyle/>
          <a:p>
            <a:pPr marL="127000" indent="0" algn="l">
              <a:buNone/>
            </a:pPr>
            <a:r>
              <a:rPr lang="fr-FR" sz="34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Participants : </a:t>
            </a:r>
          </a:p>
          <a:p>
            <a:pPr marL="127000" indent="0" algn="l">
              <a:buNone/>
            </a:pPr>
            <a:endParaRPr lang="fr-FR" sz="34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endParaRP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Dr Christian KASSASSEYA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urgentiste, Service des Urgences de MONDOR, membre labelisé CRMR Coordinateur MONDOR), </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Pr Medhi KHELLAF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(chef de service, médecin urgentiste, Service des Urgences de MONDOR, membre labelisé CRMR Coordinateur MONDOR),</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Dr Eric LECARPENTIER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(chef de service du SAMU 94 – SMUR Hôpital MONDOR), </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Dr Frédéric ADNET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(chef du service SAMU-SMUR-SAU de Seine-Saint-Denis, directeur du Département Médico-Universitaire (DMU) « Urgences-métabolisme » des hôpitaux universitaires de Paris-Seine-Saint-Denis (HUPSSD)).</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Pr Armand MEKONTSO-DESSAP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réanimation, Service de réanimation de MONDOR, membre labelisé CRMR Coordinateur MONDOR),</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Dr Guillaume MALLET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Urgentiste à la brigade des sapeurs-pompiers de Paris)</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Mme Cathy ARISTIL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(patient expert, UMGGR Hôpital MONDOR)</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Mme Christine FAUROUX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(chargée de projets, CRMR coordinateur MONDOR)</a:t>
            </a:r>
          </a:p>
          <a:p>
            <a:pPr algn="l">
              <a:buSzPct val="75000"/>
              <a:buFont typeface="Arial" panose="020B0604020202020204" pitchFamily="34" charset="0"/>
              <a:buChar char="•"/>
            </a:pPr>
            <a:r>
              <a:rPr lang="fr-FR" sz="25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Pr Pablo BARTOLUCCI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(coordinateur des CRMR et des CCMR, responsable CRMR coordinateur MONDOR)</a:t>
            </a:r>
          </a:p>
          <a:p>
            <a:pPr algn="l">
              <a:buSzPct val="75000"/>
              <a:buFont typeface="Arial" panose="020B0604020202020204" pitchFamily="34" charset="0"/>
              <a:buChar char="•"/>
            </a:pPr>
            <a:endPar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pPr marL="127000" indent="0">
              <a:buNone/>
            </a:pPr>
            <a:r>
              <a:rPr lang="fr-FR" sz="3400" b="1" dirty="0">
                <a:solidFill>
                  <a:srgbClr val="12415B"/>
                </a:solidFill>
                <a:latin typeface="IBM Plex Sans" panose="020B0503050203000203" pitchFamily="34" charset="0"/>
                <a:ea typeface="Calibri" panose="020F0502020204030204" pitchFamily="34" charset="0"/>
                <a:cs typeface="Times New Roman" panose="02020603050405020304" pitchFamily="18" charset="0"/>
              </a:rPr>
              <a:t>Médecins CRMR : </a:t>
            </a:r>
          </a:p>
          <a:p>
            <a:pPr algn="l">
              <a:buSzPct val="75000"/>
              <a:buFont typeface="Arial" panose="020B0604020202020204" pitchFamily="34" charset="0"/>
              <a:buChar char="•"/>
            </a:pPr>
            <a:r>
              <a:rPr lang="fr-FR" sz="250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Isabelle GENTY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en médecine interne, CRMR constitutif CHI Créteil), </a:t>
            </a:r>
          </a:p>
          <a:p>
            <a:pPr algn="l">
              <a:buSzPct val="75000"/>
              <a:buFont typeface="Arial" panose="020B0604020202020204" pitchFamily="34" charset="0"/>
              <a:buChar char="•"/>
            </a:pPr>
            <a:r>
              <a:rPr lang="fr-FR" sz="250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Sylvain LE JEUNE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AVICENNE), </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François LIONNET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TENON),</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Pierre COUGOUL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TOULOUSE), </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Cécile DUMESNIL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ROUEN), </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Maximilien GRALL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CRMR constitutif ROUEN), </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Arnaud DESCLAUX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BORDEAUX), </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Benjamin CARPENTIER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CRMR constitutif LILLE),</a:t>
            </a:r>
          </a:p>
          <a:p>
            <a:pPr algn="l">
              <a:buSzPct val="75000"/>
              <a:buFont typeface="Arial" panose="020B0604020202020204" pitchFamily="34" charset="0"/>
              <a:buChar char="•"/>
            </a:pP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Pr </a:t>
            </a:r>
            <a:r>
              <a:rPr lang="fr-FR" sz="2500" b="1" dirty="0" err="1">
                <a:solidFill>
                  <a:srgbClr val="FF0000"/>
                </a:solidFill>
                <a:latin typeface="IBM Plex Sans" panose="020B0503050203000203" pitchFamily="34" charset="0"/>
                <a:ea typeface="Calibri" panose="020F0502020204030204" pitchFamily="34" charset="0"/>
                <a:cs typeface="Times New Roman" panose="02020603050405020304" pitchFamily="18" charset="0"/>
              </a:rPr>
              <a:t>Anoosha</a:t>
            </a:r>
            <a:r>
              <a:rPr lang="fr-FR" sz="2500"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 HABIBI </a:t>
            </a:r>
            <a:r>
              <a:rPr lang="fr-FR" sz="25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UMGGR, CRMR coordinateur MONDOR)</a:t>
            </a:r>
          </a:p>
        </p:txBody>
      </p:sp>
      <p:sp>
        <p:nvSpPr>
          <p:cNvPr id="4" name="Sous-titre 2">
            <a:extLst>
              <a:ext uri="{FF2B5EF4-FFF2-40B4-BE49-F238E27FC236}">
                <a16:creationId xmlns:a16="http://schemas.microsoft.com/office/drawing/2014/main" id="{C397D671-D364-486E-B553-D89C52AC6820}"/>
              </a:ext>
            </a:extLst>
          </p:cNvPr>
          <p:cNvSpPr txBox="1">
            <a:spLocks/>
          </p:cNvSpPr>
          <p:nvPr/>
        </p:nvSpPr>
        <p:spPr>
          <a:xfrm>
            <a:off x="4889500" y="1017801"/>
            <a:ext cx="4146550" cy="406577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fr-FR" sz="1500" b="1" dirty="0">
                <a:latin typeface="IBM Plex Sans" panose="020B0503050203000203" pitchFamily="34" charset="0"/>
                <a:ea typeface="Calibri" panose="020F0502020204030204" pitchFamily="34" charset="0"/>
                <a:cs typeface="Times New Roman" panose="02020603050405020304" pitchFamily="18" charset="0"/>
              </a:rPr>
              <a:t>Médecins CCMR : </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Stanislas NIMUBONA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RENNES),</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Pierre Simon ROHRLICH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NICE),</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Hugo LEGENDRE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LA REUNION),</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Corentin ORVAIN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ANGERS), </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Caroline MAKOWSKI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GRENOBLE),</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Perrine DUMANOIR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CCMR GRENOBLE), </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Rémi BERTINCHAMP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adulte, CCMR ANTOINE-BECLERE),</a:t>
            </a:r>
          </a:p>
          <a:p>
            <a:pPr algn="l">
              <a:lnSpc>
                <a:spcPct val="150000"/>
              </a:lnSpc>
              <a:spcBef>
                <a:spcPts val="0"/>
              </a:spcBef>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Dr Louis AFFO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LOUIS MOURIER),</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Justine DAUTREMER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POITIERS),</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a:t>
            </a:r>
            <a:r>
              <a:rPr lang="fr-FR" sz="825" b="1" dirty="0" err="1">
                <a:solidFill>
                  <a:srgbClr val="111111"/>
                </a:solidFill>
                <a:latin typeface="IBM Plex Sans" panose="020B0503050203000203" pitchFamily="34" charset="0"/>
                <a:ea typeface="Calibri" panose="020F0502020204030204" pitchFamily="34" charset="0"/>
                <a:cs typeface="Times New Roman" panose="02020603050405020304" pitchFamily="18" charset="0"/>
              </a:rPr>
              <a:t>Latifatou</a:t>
            </a: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 BOUKARI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ST ANTOINE),</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Marie-Laure COUEC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NANTES),</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Jean-Baptiste VALENTIN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TOURS),</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Sébastien MONNIER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VERSAILLES),</a:t>
            </a:r>
          </a:p>
          <a:p>
            <a:pPr algn="l">
              <a:lnSpc>
                <a:spcPct val="150000"/>
              </a:lnSpc>
              <a:spcBef>
                <a:spcPts val="0"/>
              </a:spcBef>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Katia STANKOVIC </a:t>
            </a:r>
            <a:r>
              <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BLOIS)</a:t>
            </a:r>
          </a:p>
          <a:p>
            <a:pPr algn="l">
              <a:lnSpc>
                <a:spcPct val="80000"/>
              </a:lnSpc>
            </a:pPr>
            <a:endParaRPr lang="fr-FR" sz="825"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pPr algn="l">
              <a:lnSpc>
                <a:spcPct val="80000"/>
              </a:lnSpc>
            </a:pPr>
            <a:r>
              <a:rPr lang="fr-FR" sz="825" b="1" dirty="0">
                <a:solidFill>
                  <a:srgbClr val="FF0000"/>
                </a:solidFill>
                <a:latin typeface="IBM Plex Sans" panose="020B0503050203000203" pitchFamily="34" charset="0"/>
                <a:ea typeface="Calibri" panose="020F0502020204030204" pitchFamily="34" charset="0"/>
                <a:cs typeface="Times New Roman" panose="02020603050405020304" pitchFamily="18" charset="0"/>
              </a:rPr>
              <a:t>En rouge, les personnes qui sont intéressées et prêtes à consacrer du temps</a:t>
            </a:r>
          </a:p>
          <a:p>
            <a:pPr algn="l">
              <a:lnSpc>
                <a:spcPct val="80000"/>
              </a:lnSpc>
            </a:pPr>
            <a:r>
              <a:rPr lang="fr-FR" sz="82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En noir, les personnes qui sont intéressées et ont besoin de plus d’informations</a:t>
            </a:r>
          </a:p>
          <a:p>
            <a:pPr algn="l"/>
            <a:endParaRPr lang="fr-FR" sz="105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algn="l"/>
            <a:endParaRPr lang="fr-FR" sz="105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l"/>
            <a:endParaRPr lang="fr-FR" sz="105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35BAF5FC-C313-4D85-BC75-F542BF09490A}"/>
              </a:ext>
            </a:extLst>
          </p:cNvPr>
          <p:cNvPicPr>
            <a:picLocks noChangeAspect="1"/>
          </p:cNvPicPr>
          <p:nvPr/>
        </p:nvPicPr>
        <p:blipFill>
          <a:blip r:embed="rId2"/>
          <a:stretch>
            <a:fillRect/>
          </a:stretch>
        </p:blipFill>
        <p:spPr>
          <a:xfrm>
            <a:off x="6838188" y="273124"/>
            <a:ext cx="1061139" cy="1061139"/>
          </a:xfrm>
          <a:prstGeom prst="rect">
            <a:avLst/>
          </a:prstGeom>
        </p:spPr>
      </p:pic>
      <p:pic>
        <p:nvPicPr>
          <p:cNvPr id="6" name="Image 5">
            <a:extLst>
              <a:ext uri="{FF2B5EF4-FFF2-40B4-BE49-F238E27FC236}">
                <a16:creationId xmlns:a16="http://schemas.microsoft.com/office/drawing/2014/main" id="{08A823D1-5646-4F71-807B-92EAD1914CDB}"/>
              </a:ext>
            </a:extLst>
          </p:cNvPr>
          <p:cNvPicPr>
            <a:picLocks noChangeAspect="1"/>
          </p:cNvPicPr>
          <p:nvPr/>
        </p:nvPicPr>
        <p:blipFill>
          <a:blip r:embed="rId3"/>
          <a:stretch>
            <a:fillRect/>
          </a:stretch>
        </p:blipFill>
        <p:spPr>
          <a:xfrm>
            <a:off x="1" y="4678016"/>
            <a:ext cx="885836" cy="332961"/>
          </a:xfrm>
          <a:prstGeom prst="rect">
            <a:avLst/>
          </a:prstGeom>
        </p:spPr>
      </p:pic>
    </p:spTree>
    <p:extLst>
      <p:ext uri="{BB962C8B-B14F-4D97-AF65-F5344CB8AC3E}">
        <p14:creationId xmlns:p14="http://schemas.microsoft.com/office/powerpoint/2010/main" val="387889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09479-D49D-4909-9832-126782E4EC93}"/>
              </a:ext>
            </a:extLst>
          </p:cNvPr>
          <p:cNvSpPr>
            <a:spLocks noGrp="1"/>
          </p:cNvSpPr>
          <p:nvPr>
            <p:ph type="title"/>
          </p:nvPr>
        </p:nvSpPr>
        <p:spPr>
          <a:xfrm>
            <a:off x="2038351" y="25402"/>
            <a:ext cx="4645025" cy="463550"/>
          </a:xfrm>
        </p:spPr>
        <p:txBody>
          <a:bodyPr>
            <a:normAutofit/>
          </a:bodyPr>
          <a:lstStyle/>
          <a:p>
            <a:pPr algn="ctr"/>
            <a:r>
              <a:rPr lang="fr-FR" sz="1800" dirty="0">
                <a:latin typeface="IBM Plex Sans" panose="020B0503050203000203" pitchFamily="34" charset="0"/>
                <a:cs typeface="Times New Roman" panose="02020603050405020304" pitchFamily="18" charset="0"/>
              </a:rPr>
              <a:t>SOUS-GROUPE DREPADOM</a:t>
            </a:r>
          </a:p>
        </p:txBody>
      </p:sp>
      <p:sp>
        <p:nvSpPr>
          <p:cNvPr id="4" name="Sous-titre 2">
            <a:extLst>
              <a:ext uri="{FF2B5EF4-FFF2-40B4-BE49-F238E27FC236}">
                <a16:creationId xmlns:a16="http://schemas.microsoft.com/office/drawing/2014/main" id="{0F724D4E-D2F5-46CE-A72E-121DDD06C455}"/>
              </a:ext>
            </a:extLst>
          </p:cNvPr>
          <p:cNvSpPr txBox="1">
            <a:spLocks/>
          </p:cNvSpPr>
          <p:nvPr/>
        </p:nvSpPr>
        <p:spPr>
          <a:xfrm>
            <a:off x="98425" y="516731"/>
            <a:ext cx="4092575" cy="4260453"/>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Participants intéressés et peuvent consacrer du temps : </a:t>
            </a:r>
          </a:p>
          <a:p>
            <a:pPr marL="0" indent="0">
              <a:buNone/>
            </a:pPr>
            <a:r>
              <a:rPr lang="fr-FR" sz="135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CRMR: </a:t>
            </a:r>
          </a:p>
          <a:p>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Dr Arnaud DESCLAUX </a:t>
            </a:r>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BORDEAUX), </a:t>
            </a:r>
          </a:p>
          <a:p>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Dr Pierre COUGOUL </a:t>
            </a:r>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TOULOUSE),</a:t>
            </a:r>
          </a:p>
          <a:p>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Dr Isabelle THURET </a:t>
            </a:r>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CRMR constitutif MARSEILLE)</a:t>
            </a:r>
          </a:p>
          <a:p>
            <a:pPr marL="0" indent="0">
              <a:buNone/>
            </a:pPr>
            <a:endParaRPr lang="fr-FR" sz="975"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pPr marL="0" indent="0">
              <a:buNone/>
            </a:pPr>
            <a:r>
              <a:rPr lang="fr-FR" sz="135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CCMR :</a:t>
            </a:r>
          </a:p>
          <a:p>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Dr Hugo LEGENDRE </a:t>
            </a:r>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LA REUNION),</a:t>
            </a:r>
          </a:p>
          <a:p>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Dr </a:t>
            </a:r>
            <a:r>
              <a:rPr lang="fr-FR" sz="900" b="1" dirty="0" err="1">
                <a:solidFill>
                  <a:srgbClr val="C00000"/>
                </a:solidFill>
                <a:latin typeface="IBM Plex Sans" panose="020B0503050203000203" pitchFamily="34" charset="0"/>
                <a:ea typeface="Calibri" panose="020F0502020204030204" pitchFamily="34" charset="0"/>
                <a:cs typeface="Times New Roman" panose="02020603050405020304" pitchFamily="18" charset="0"/>
              </a:rPr>
              <a:t>Latifatou</a:t>
            </a:r>
            <a:r>
              <a:rPr lang="fr-FR" sz="900" b="1" dirty="0">
                <a:solidFill>
                  <a:srgbClr val="C00000"/>
                </a:solidFill>
                <a:latin typeface="IBM Plex Sans" panose="020B0503050203000203" pitchFamily="34" charset="0"/>
                <a:ea typeface="Calibri" panose="020F0502020204030204" pitchFamily="34" charset="0"/>
                <a:cs typeface="Times New Roman" panose="02020603050405020304" pitchFamily="18" charset="0"/>
              </a:rPr>
              <a:t> BOUKARI </a:t>
            </a:r>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(médecin responsable CCMR ST ANTOINE)</a:t>
            </a:r>
          </a:p>
          <a:p>
            <a:pPr marL="0" indent="0">
              <a:buNone/>
            </a:pPr>
            <a:endPar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pPr marL="0" indent="0">
              <a:buNone/>
            </a:pPr>
            <a:r>
              <a:rPr lang="fr-FR" sz="110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Participants intéressés et ont besoin de plus d’informations : </a:t>
            </a:r>
          </a:p>
          <a:p>
            <a:pPr marL="0" indent="0">
              <a:buNone/>
            </a:pPr>
            <a:r>
              <a:rPr lang="fr-FR" sz="1200"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CRMR: </a:t>
            </a:r>
          </a:p>
          <a:p>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Valentine BROUSSE (médecin responsable CRMR constitutif ROBERT-DEBRE), </a:t>
            </a:r>
          </a:p>
          <a:p>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Benjamin CARPENTIER (médecin, CRMR constitutif LILLE),</a:t>
            </a:r>
          </a:p>
          <a:p>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Giovanna CANNAS (médecin responsable CRMR constitutif LYON),</a:t>
            </a:r>
          </a:p>
          <a:p>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Cécile DUMESNIL (médecin responsable CRMR constitutif ROUEN), </a:t>
            </a:r>
          </a:p>
          <a:p>
            <a:r>
              <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Pr François GIRODON (médecin responsable CRMR constitutif DIJON)</a:t>
            </a:r>
          </a:p>
          <a:p>
            <a:endParaRPr lang="fr-FR" sz="900"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IBM Plex Sans" panose="020B0503050203000203" pitchFamily="34" charset="0"/>
              <a:ea typeface="Calibri" panose="020F0502020204030204" pitchFamily="34" charset="0"/>
              <a:cs typeface="Times New Roman" panose="02020603050405020304" pitchFamily="18" charset="0"/>
            </a:endParaRPr>
          </a:p>
          <a:p>
            <a:pPr marL="0" indent="0">
              <a:buNone/>
            </a:pPr>
            <a:endPar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endParaRPr>
          </a:p>
          <a:p>
            <a:endParaRPr lang="fr-FR" sz="105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ous-titre 2">
            <a:extLst>
              <a:ext uri="{FF2B5EF4-FFF2-40B4-BE49-F238E27FC236}">
                <a16:creationId xmlns:a16="http://schemas.microsoft.com/office/drawing/2014/main" id="{81E02DC1-80E9-41D2-B3D2-B008952D6740}"/>
              </a:ext>
            </a:extLst>
          </p:cNvPr>
          <p:cNvSpPr txBox="1">
            <a:spLocks/>
          </p:cNvSpPr>
          <p:nvPr/>
        </p:nvSpPr>
        <p:spPr>
          <a:xfrm>
            <a:off x="4283076" y="516732"/>
            <a:ext cx="4860925" cy="4601368"/>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7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Participants intéressés et ont besoin de plus d’informations : </a:t>
            </a:r>
          </a:p>
          <a:p>
            <a:pPr marL="0" indent="0">
              <a:buNone/>
            </a:pPr>
            <a:r>
              <a:rPr lang="fr-FR" sz="1275" b="1"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CCMR :</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Alexandra LAZAVERIC (médecin, CCMR GONESSE),</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a:t>
            </a:r>
            <a:r>
              <a:rPr lang="fr-FR" sz="1050" dirty="0" err="1">
                <a:solidFill>
                  <a:srgbClr val="111111"/>
                </a:solidFill>
                <a:latin typeface="IBM Plex Sans" panose="020B0503050203000203" pitchFamily="34" charset="0"/>
                <a:ea typeface="Calibri" panose="020F0502020204030204" pitchFamily="34" charset="0"/>
                <a:cs typeface="Times New Roman" panose="02020603050405020304" pitchFamily="18" charset="0"/>
              </a:rPr>
              <a:t>Latifatou</a:t>
            </a:r>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 BOUKARI (médecin responsable CCMR ST ANTOINE- APHP SORBONNE UNIVERSITE),</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Catherine VESSIER (médecin responsable CCMR POISSY ST GERMAIN),</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Stéphanie NGO (médecin responsable CCMR ST DENIS),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Damien BODET (médecin responsable CCMR CAEN),</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Claire PLUCHART (médecin responsable CCMR REIMS),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Faustine TARDY (médecin responsable CCMR ST ETIENNE),</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Jean-Baptiste VALENTIN (médecin responsable CCMR TOURS),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Marie-Laure COUEC (médecin responsable CCMR NANTES),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Philippe BENSAID (médecin responsable CCMR ARGENTEUIL),</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Pierre Simon ROHRLICH (médecin responsable CCMR NICE),</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Sébastien MONNIER (médecin responsable CCMR VERSAILLES),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Katia STANKOVIC (médecin responsable CCMR BLOIS),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Stéphanie EYSSETTE-GUERREAU (médecin responsable CCMR COLOMBES)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Vincent GAJDOS (médecin responsable CCMR ANTOINE-BECLERE),</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Corentin ORVAIN (médecin responsable CCMR ANGERS)</a:t>
            </a:r>
          </a:p>
          <a:p>
            <a:r>
              <a:rPr lang="fr-FR" sz="1050" dirty="0">
                <a:solidFill>
                  <a:srgbClr val="111111"/>
                </a:solidFill>
                <a:latin typeface="IBM Plex Sans" panose="020B0503050203000203" pitchFamily="34" charset="0"/>
                <a:ea typeface="Calibri" panose="020F0502020204030204" pitchFamily="34" charset="0"/>
                <a:cs typeface="Times New Roman" panose="02020603050405020304" pitchFamily="18" charset="0"/>
              </a:rPr>
              <a:t>Dr Mélissa BARBATI (médecin responsable CCMR LILLE)</a:t>
            </a: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00"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fr-FR" sz="975" dirty="0">
              <a:solidFill>
                <a:srgbClr val="11111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105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endParaRPr lang="fr-FR" sz="105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D23254EC-BCDB-4BA4-8E61-A5099A7989A7}"/>
              </a:ext>
            </a:extLst>
          </p:cNvPr>
          <p:cNvPicPr>
            <a:picLocks noChangeAspect="1"/>
          </p:cNvPicPr>
          <p:nvPr/>
        </p:nvPicPr>
        <p:blipFill>
          <a:blip r:embed="rId2"/>
          <a:stretch>
            <a:fillRect/>
          </a:stretch>
        </p:blipFill>
        <p:spPr>
          <a:xfrm>
            <a:off x="1" y="4678016"/>
            <a:ext cx="885836" cy="332961"/>
          </a:xfrm>
          <a:prstGeom prst="rect">
            <a:avLst/>
          </a:prstGeom>
        </p:spPr>
      </p:pic>
    </p:spTree>
    <p:extLst>
      <p:ext uri="{BB962C8B-B14F-4D97-AF65-F5344CB8AC3E}">
        <p14:creationId xmlns:p14="http://schemas.microsoft.com/office/powerpoint/2010/main" val="2188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3109C83-FE4D-4E66-A1CE-A6478DAA24E1}"/>
              </a:ext>
            </a:extLst>
          </p:cNvPr>
          <p:cNvSpPr txBox="1"/>
          <p:nvPr/>
        </p:nvSpPr>
        <p:spPr>
          <a:xfrm>
            <a:off x="311700" y="1160114"/>
            <a:ext cx="8406434" cy="2992038"/>
          </a:xfrm>
          <a:prstGeom prst="rect">
            <a:avLst/>
          </a:prstGeom>
          <a:noFill/>
        </p:spPr>
        <p:txBody>
          <a:bodyPr wrap="square">
            <a:spAutoFit/>
          </a:bodyPr>
          <a:lstStyle/>
          <a:p>
            <a:pPr algn="just">
              <a:lnSpc>
                <a:spcPct val="107000"/>
              </a:lnSpc>
              <a:spcAft>
                <a:spcPts val="600"/>
              </a:spcAft>
            </a:pPr>
            <a:r>
              <a:rPr lang="fr-FR" sz="12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Constat :</a:t>
            </a: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 Prise en charge non optimale des crises </a:t>
            </a:r>
            <a:r>
              <a:rPr lang="fr-FR" sz="1200" dirty="0" err="1">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vaso</a:t>
            </a: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-occlusives aux urgences, entraînant des transferts secondaires et des décès.</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257175" indent="-257175" algn="just">
              <a:lnSpc>
                <a:spcPct val="107000"/>
              </a:lnSpc>
              <a:spcAft>
                <a:spcPts val="600"/>
              </a:spcAft>
              <a:buSzPts val="1000"/>
              <a:buFont typeface="Symbol" panose="05050102010706020507" pitchFamily="18" charset="2"/>
              <a:buChar char=""/>
              <a:tabLst>
                <a:tab pos="342900" algn="l"/>
              </a:tabLst>
            </a:pPr>
            <a:r>
              <a:rPr lang="fr-FR" sz="12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Proposition principale :</a:t>
            </a: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 Création d'une charte de qualité volontaire pour les sites signataires afin d'améliorer la qualité, la coordination et la rapidité de la prise en charge.</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257175" indent="-257175" algn="just">
              <a:lnSpc>
                <a:spcPct val="107000"/>
              </a:lnSpc>
              <a:spcAft>
                <a:spcPts val="600"/>
              </a:spcAft>
              <a:buSzPts val="1000"/>
              <a:buFont typeface="Symbol" panose="05050102010706020507" pitchFamily="18" charset="2"/>
              <a:buChar char=""/>
              <a:tabLst>
                <a:tab pos="342900" algn="l"/>
              </a:tabLst>
            </a:pPr>
            <a:r>
              <a:rPr lang="fr-FR" sz="12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Coordination SAMU :</a:t>
            </a: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 Orienter les patients drépanocytaires via le 15 vers les hôpitaux signataires de la charte.</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257175" indent="-257175" algn="just">
              <a:lnSpc>
                <a:spcPct val="107000"/>
              </a:lnSpc>
              <a:spcAft>
                <a:spcPts val="600"/>
              </a:spcAft>
              <a:buSzPts val="1000"/>
              <a:buFont typeface="Symbol" panose="05050102010706020507" pitchFamily="18" charset="2"/>
              <a:buChar char=""/>
              <a:tabLst>
                <a:tab pos="342900" algn="l"/>
              </a:tabLst>
            </a:pPr>
            <a:r>
              <a:rPr lang="fr-FR" sz="12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Extension du réseau DREPADOM :</a:t>
            </a: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 Déploiement national, en intégrant un algorithme prédictif (PRESEV) pour identifier les patients à faible risque pouvant être gérés à domicile.</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257175" indent="-257175" algn="just">
              <a:lnSpc>
                <a:spcPct val="107000"/>
              </a:lnSpc>
              <a:spcAft>
                <a:spcPts val="600"/>
              </a:spcAft>
              <a:buSzPts val="1000"/>
              <a:buFont typeface="Symbol" panose="05050102010706020507" pitchFamily="18" charset="2"/>
              <a:buChar char=""/>
              <a:tabLst>
                <a:tab pos="342900" algn="l"/>
              </a:tabLst>
            </a:pPr>
            <a:r>
              <a:rPr lang="fr-FR" sz="12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Points spécifiques soulevés :</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Nécessité d'améliorer la communication et la formation du SAMU sur les spécificités de la drépanocytose (ex : CVO, STA, céphalées et risque d'AVC).</a:t>
            </a:r>
            <a:endParaRPr lang="fr-FR" sz="1200" dirty="0">
              <a:solidFill>
                <a:schemeClr val="tx1"/>
              </a:solidFill>
              <a:latin typeface="IBM Plex Sans" panose="020B0503050203000203" pitchFamily="34" charset="0"/>
              <a:ea typeface="Calibri" panose="020F0502020204030204" pitchFamily="34" charset="0"/>
              <a:cs typeface="Times New Roman" panose="02020603050405020304" pitchFamily="18" charset="0"/>
            </a:endParaRP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200"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Difficultés de transition des adolescents suivis en pédiatrie vers les services adultes.</a:t>
            </a:r>
          </a:p>
          <a:p>
            <a:pPr marL="257175" indent="-257175" algn="just">
              <a:lnSpc>
                <a:spcPct val="107000"/>
              </a:lnSpc>
              <a:spcAft>
                <a:spcPts val="600"/>
              </a:spcAft>
              <a:buSzPts val="1000"/>
              <a:buFont typeface="Symbol" panose="05050102010706020507" pitchFamily="18" charset="2"/>
              <a:buChar char=""/>
              <a:tabLst>
                <a:tab pos="342900" algn="l"/>
              </a:tabLst>
            </a:pPr>
            <a:endParaRPr lang="fr-FR" sz="1200" dirty="0">
              <a:solidFill>
                <a:schemeClr val="tx1"/>
              </a:solidFill>
              <a:latin typeface="IBM Plex Sans" panose="020B0503050203000203" pitchFamily="34" charset="0"/>
              <a:cs typeface="Times New Roman" panose="02020603050405020304" pitchFamily="18" charset="0"/>
            </a:endParaRPr>
          </a:p>
        </p:txBody>
      </p:sp>
      <p:sp>
        <p:nvSpPr>
          <p:cNvPr id="4" name="Titre 5">
            <a:extLst>
              <a:ext uri="{FF2B5EF4-FFF2-40B4-BE49-F238E27FC236}">
                <a16:creationId xmlns:a16="http://schemas.microsoft.com/office/drawing/2014/main" id="{3C319790-8FB5-45EE-90C6-509059F794FD}"/>
              </a:ext>
            </a:extLst>
          </p:cNvPr>
          <p:cNvSpPr txBox="1">
            <a:spLocks/>
          </p:cNvSpPr>
          <p:nvPr/>
        </p:nvSpPr>
        <p:spPr>
          <a:xfrm>
            <a:off x="311700" y="410000"/>
            <a:ext cx="8520600" cy="607800"/>
          </a:xfrm>
          <a:prstGeom prst="rect">
            <a:avLst/>
          </a:prstGeom>
        </p:spPr>
        <p:txBody>
          <a:bodyPr>
            <a:normAutofit fontScale="67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Objectif : Amélioration de la prise en charge des patients drépanocytaires par les urgences </a:t>
            </a:r>
            <a:r>
              <a:rPr lang="fr-FR" sz="24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(en réalisant un bon adressage des patients via 15)</a:t>
            </a:r>
            <a:br>
              <a:rPr lang="fr-FR" sz="24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br>
            <a:endParaRPr lang="fr-FR" dirty="0"/>
          </a:p>
        </p:txBody>
      </p:sp>
      <p:pic>
        <p:nvPicPr>
          <p:cNvPr id="5" name="Image 4">
            <a:extLst>
              <a:ext uri="{FF2B5EF4-FFF2-40B4-BE49-F238E27FC236}">
                <a16:creationId xmlns:a16="http://schemas.microsoft.com/office/drawing/2014/main" id="{CB210B26-66C8-455B-A1DB-AB69494AE8B8}"/>
              </a:ext>
            </a:extLst>
          </p:cNvPr>
          <p:cNvPicPr>
            <a:picLocks noChangeAspect="1"/>
          </p:cNvPicPr>
          <p:nvPr/>
        </p:nvPicPr>
        <p:blipFill>
          <a:blip r:embed="rId2"/>
          <a:stretch>
            <a:fillRect/>
          </a:stretch>
        </p:blipFill>
        <p:spPr>
          <a:xfrm>
            <a:off x="1" y="4678016"/>
            <a:ext cx="885836" cy="332961"/>
          </a:xfrm>
          <a:prstGeom prst="rect">
            <a:avLst/>
          </a:prstGeom>
        </p:spPr>
      </p:pic>
    </p:spTree>
    <p:extLst>
      <p:ext uri="{BB962C8B-B14F-4D97-AF65-F5344CB8AC3E}">
        <p14:creationId xmlns:p14="http://schemas.microsoft.com/office/powerpoint/2010/main" val="279084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3109C83-FE4D-4E66-A1CE-A6478DAA24E1}"/>
              </a:ext>
            </a:extLst>
          </p:cNvPr>
          <p:cNvSpPr txBox="1"/>
          <p:nvPr/>
        </p:nvSpPr>
        <p:spPr>
          <a:xfrm>
            <a:off x="311700" y="1569657"/>
            <a:ext cx="8406434" cy="2980688"/>
          </a:xfrm>
          <a:prstGeom prst="rect">
            <a:avLst/>
          </a:prstGeom>
          <a:noFill/>
        </p:spPr>
        <p:txBody>
          <a:bodyPr wrap="square">
            <a:spAutoFit/>
          </a:bodyPr>
          <a:lstStyle/>
          <a:p>
            <a:pPr algn="just">
              <a:lnSpc>
                <a:spcPct val="107000"/>
              </a:lnSpc>
              <a:spcAft>
                <a:spcPts val="600"/>
              </a:spcAft>
            </a:pPr>
            <a:endParaRPr lang="fr-FR" sz="9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endParaRPr>
          </a:p>
          <a:p>
            <a:pPr marL="257175" indent="-257175" algn="just">
              <a:lnSpc>
                <a:spcPct val="107000"/>
              </a:lnSpc>
              <a:spcAft>
                <a:spcPts val="600"/>
              </a:spcAft>
              <a:buSzPts val="1000"/>
              <a:buFont typeface="Symbol" panose="05050102010706020507" pitchFamily="18" charset="2"/>
              <a:buChar char=""/>
              <a:tabLst>
                <a:tab pos="342900" algn="l"/>
              </a:tabLst>
            </a:pPr>
            <a:r>
              <a:rPr lang="fr-FR" sz="1800" b="1" dirty="0">
                <a:solidFill>
                  <a:schemeClr val="tx1"/>
                </a:solidFill>
                <a:latin typeface="IBM Plex Sans" panose="020B0503050203000203" pitchFamily="34" charset="0"/>
                <a:cs typeface="Times New Roman" panose="02020603050405020304" pitchFamily="18" charset="0"/>
              </a:rPr>
              <a:t>Prochaines étapes :</a:t>
            </a: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800" dirty="0">
                <a:solidFill>
                  <a:schemeClr val="tx1"/>
                </a:solidFill>
                <a:latin typeface="IBM Plex Sans" panose="020B0503050203000203" pitchFamily="34" charset="0"/>
                <a:cs typeface="Times New Roman" panose="02020603050405020304" pitchFamily="18" charset="0"/>
              </a:rPr>
              <a:t>Finaliser la charte de qualité avec les médecins (responsables Urgences, SAMU, Service de réanimation et d’AVAL, médecins référent des CRMR et des CCMR).</a:t>
            </a: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800" dirty="0">
                <a:solidFill>
                  <a:schemeClr val="tx1"/>
                </a:solidFill>
                <a:latin typeface="IBM Plex Sans" panose="020B0503050203000203" pitchFamily="34" charset="0"/>
                <a:cs typeface="Times New Roman" panose="02020603050405020304" pitchFamily="18" charset="0"/>
              </a:rPr>
              <a:t>Évaluer l'intérêt des différents centres pour l'extension de DREPADOM.</a:t>
            </a: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800" dirty="0">
                <a:solidFill>
                  <a:schemeClr val="tx1"/>
                </a:solidFill>
                <a:latin typeface="IBM Plex Sans" panose="020B0503050203000203" pitchFamily="34" charset="0"/>
                <a:cs typeface="Times New Roman" panose="02020603050405020304" pitchFamily="18" charset="0"/>
              </a:rPr>
              <a:t>Valider le score PRESEV IA pour une utilisation en routine.</a:t>
            </a:r>
          </a:p>
          <a:p>
            <a:pPr marL="557213" lvl="1" indent="-214313" algn="just">
              <a:lnSpc>
                <a:spcPct val="107000"/>
              </a:lnSpc>
              <a:spcAft>
                <a:spcPts val="600"/>
              </a:spcAft>
              <a:buSzPts val="1000"/>
              <a:buFont typeface="Courier New" panose="02070309020205020404" pitchFamily="49" charset="0"/>
              <a:buChar char="o"/>
              <a:tabLst>
                <a:tab pos="685800" algn="l"/>
              </a:tabLst>
            </a:pPr>
            <a:r>
              <a:rPr lang="fr-FR" sz="1800" dirty="0">
                <a:solidFill>
                  <a:schemeClr val="tx1"/>
                </a:solidFill>
                <a:latin typeface="IBM Plex Sans" panose="020B0503050203000203" pitchFamily="34" charset="0"/>
                <a:cs typeface="Times New Roman" panose="02020603050405020304" pitchFamily="18" charset="0"/>
              </a:rPr>
              <a:t>Mettre en place une plateforme commune avec une liste d'astreinte et une coordination nationale.</a:t>
            </a:r>
          </a:p>
        </p:txBody>
      </p:sp>
      <p:sp>
        <p:nvSpPr>
          <p:cNvPr id="6" name="Titre 5">
            <a:extLst>
              <a:ext uri="{FF2B5EF4-FFF2-40B4-BE49-F238E27FC236}">
                <a16:creationId xmlns:a16="http://schemas.microsoft.com/office/drawing/2014/main" id="{87CAB723-9763-4487-94E6-E7D5794BBABD}"/>
              </a:ext>
            </a:extLst>
          </p:cNvPr>
          <p:cNvSpPr>
            <a:spLocks noGrp="1"/>
          </p:cNvSpPr>
          <p:nvPr>
            <p:ph type="title"/>
          </p:nvPr>
        </p:nvSpPr>
        <p:spPr/>
        <p:txBody>
          <a:bodyPr>
            <a:noAutofit/>
          </a:bodyPr>
          <a:lstStyle/>
          <a:p>
            <a:r>
              <a:rPr lang="fr-FR" sz="16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Objectif : Amélioration de la prise en charge des patients drépanocytaires par les urgences </a:t>
            </a:r>
            <a:r>
              <a:rPr lang="fr-FR" sz="16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t>(en réalisant un bon adressage des patients via 15)</a:t>
            </a:r>
            <a:br>
              <a:rPr lang="fr-FR" sz="1600" b="1" dirty="0">
                <a:solidFill>
                  <a:schemeClr val="tx1"/>
                </a:solidFill>
                <a:latin typeface="IBM Plex Sans" panose="020B0503050203000203" pitchFamily="34" charset="0"/>
                <a:ea typeface="Times New Roman" panose="02020603050405020304" pitchFamily="18" charset="0"/>
                <a:cs typeface="Times New Roman" panose="02020603050405020304" pitchFamily="18" charset="0"/>
              </a:rPr>
            </a:br>
            <a:endParaRPr lang="fr-FR" sz="1600" dirty="0"/>
          </a:p>
        </p:txBody>
      </p:sp>
      <p:pic>
        <p:nvPicPr>
          <p:cNvPr id="8" name="Image 7">
            <a:extLst>
              <a:ext uri="{FF2B5EF4-FFF2-40B4-BE49-F238E27FC236}">
                <a16:creationId xmlns:a16="http://schemas.microsoft.com/office/drawing/2014/main" id="{87B5EB59-9365-4343-B76D-60639D34E479}"/>
              </a:ext>
            </a:extLst>
          </p:cNvPr>
          <p:cNvPicPr>
            <a:picLocks noChangeAspect="1"/>
          </p:cNvPicPr>
          <p:nvPr/>
        </p:nvPicPr>
        <p:blipFill>
          <a:blip r:embed="rId2"/>
          <a:stretch>
            <a:fillRect/>
          </a:stretch>
        </p:blipFill>
        <p:spPr>
          <a:xfrm>
            <a:off x="1" y="4678016"/>
            <a:ext cx="885836" cy="332961"/>
          </a:xfrm>
          <a:prstGeom prst="rect">
            <a:avLst/>
          </a:prstGeom>
        </p:spPr>
      </p:pic>
    </p:spTree>
    <p:extLst>
      <p:ext uri="{BB962C8B-B14F-4D97-AF65-F5344CB8AC3E}">
        <p14:creationId xmlns:p14="http://schemas.microsoft.com/office/powerpoint/2010/main" val="243948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D7C4C-2922-4237-9C38-D0362C4310C0}"/>
              </a:ext>
            </a:extLst>
          </p:cNvPr>
          <p:cNvSpPr>
            <a:spLocks noGrp="1"/>
          </p:cNvSpPr>
          <p:nvPr>
            <p:ph type="title"/>
          </p:nvPr>
        </p:nvSpPr>
        <p:spPr>
          <a:xfrm>
            <a:off x="638175" y="31750"/>
            <a:ext cx="7858125" cy="476250"/>
          </a:xfrm>
        </p:spPr>
        <p:txBody>
          <a:bodyPr>
            <a:normAutofit fontScale="90000"/>
          </a:bodyPr>
          <a:lstStyle/>
          <a:p>
            <a:pPr algn="ctr"/>
            <a:r>
              <a:rPr lang="fr-FR" sz="2100" dirty="0">
                <a:latin typeface="IBM Plex Sans" panose="020B0503050203000203" pitchFamily="34" charset="0"/>
                <a:cs typeface="Times New Roman" panose="02020603050405020304" pitchFamily="18" charset="0"/>
              </a:rPr>
              <a:t>Récapitulatif des actions menées</a:t>
            </a:r>
          </a:p>
        </p:txBody>
      </p:sp>
      <p:sp>
        <p:nvSpPr>
          <p:cNvPr id="3" name="Espace réservé du contenu 2">
            <a:extLst>
              <a:ext uri="{FF2B5EF4-FFF2-40B4-BE49-F238E27FC236}">
                <a16:creationId xmlns:a16="http://schemas.microsoft.com/office/drawing/2014/main" id="{1983E5DB-B4CB-43D7-A390-9F5D62C56363}"/>
              </a:ext>
            </a:extLst>
          </p:cNvPr>
          <p:cNvSpPr>
            <a:spLocks noGrp="1"/>
          </p:cNvSpPr>
          <p:nvPr>
            <p:ph idx="1"/>
          </p:nvPr>
        </p:nvSpPr>
        <p:spPr>
          <a:xfrm>
            <a:off x="100011" y="508000"/>
            <a:ext cx="8934452" cy="4498975"/>
          </a:xfrm>
        </p:spPr>
        <p:txBody>
          <a:bodyPr>
            <a:noAutofit/>
          </a:bodyPr>
          <a:lstStyle/>
          <a:p>
            <a:pPr marL="0" indent="0">
              <a:buNone/>
            </a:pPr>
            <a:r>
              <a:rPr lang="fr-FR" sz="1200" b="1" dirty="0">
                <a:latin typeface="IBM Plex Sans" panose="020B0503050203000203" pitchFamily="34" charset="0"/>
                <a:cs typeface="Times New Roman" panose="02020603050405020304" pitchFamily="18" charset="0"/>
              </a:rPr>
              <a:t>5 réunions qui ont eu lieu </a:t>
            </a:r>
            <a:r>
              <a:rPr lang="fr-FR" sz="1200" dirty="0">
                <a:latin typeface="IBM Plex Sans" panose="020B0503050203000203" pitchFamily="34" charset="0"/>
                <a:cs typeface="Times New Roman" panose="02020603050405020304" pitchFamily="18" charset="0"/>
              </a:rPr>
              <a:t>(</a:t>
            </a:r>
            <a:r>
              <a:rPr lang="fr-FR" sz="1200" b="1" dirty="0">
                <a:latin typeface="IBM Plex Sans" panose="020B0503050203000203" pitchFamily="34" charset="0"/>
                <a:cs typeface="Times New Roman" panose="02020603050405020304" pitchFamily="18" charset="0"/>
              </a:rPr>
              <a:t>27/09/24; 09/01/25; 03/04/25, 28/05/25 et 18/06/2025</a:t>
            </a:r>
            <a:r>
              <a:rPr lang="fr-FR" sz="1200" dirty="0">
                <a:latin typeface="IBM Plex Sans" panose="020B0503050203000203" pitchFamily="34" charset="0"/>
                <a:cs typeface="Times New Roman" panose="02020603050405020304" pitchFamily="18" charset="0"/>
              </a:rPr>
              <a:t>):</a:t>
            </a:r>
          </a:p>
          <a:p>
            <a:pPr marL="0" indent="0">
              <a:buNone/>
            </a:pPr>
            <a:endParaRPr lang="fr-FR" sz="1200" dirty="0">
              <a:latin typeface="IBM Plex Sans" panose="020B0503050203000203" pitchFamily="34" charset="0"/>
              <a:cs typeface="Times New Roman" panose="02020603050405020304" pitchFamily="18" charset="0"/>
            </a:endParaRPr>
          </a:p>
          <a:p>
            <a:pPr marL="257175" indent="-257175" algn="just">
              <a:lnSpc>
                <a:spcPct val="100000"/>
              </a:lnSpc>
              <a:buSzPts val="1000"/>
              <a:buFont typeface="Symbol" panose="05050102010706020507" pitchFamily="18" charset="2"/>
              <a:buChar char=""/>
              <a:tabLst>
                <a:tab pos="342900" algn="l"/>
              </a:tabLst>
            </a:pPr>
            <a:r>
              <a:rPr lang="fr-FR" sz="1400" b="1" dirty="0">
                <a:latin typeface="IBM Plex Sans" panose="020B0503050203000203" pitchFamily="34" charset="0"/>
                <a:ea typeface="Times New Roman" panose="02020603050405020304" pitchFamily="18" charset="0"/>
                <a:cs typeface="Times New Roman" panose="02020603050405020304" pitchFamily="18" charset="0"/>
              </a:rPr>
              <a:t>Réunion du 27/09/24 :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Discussion sur les difficultés rencontrées pour la prise en charge des patients drépanocytaires en crise </a:t>
            </a:r>
            <a:r>
              <a:rPr lang="fr-FR" sz="1400" dirty="0" err="1">
                <a:latin typeface="IBM Plex Sans" panose="020B0503050203000203" pitchFamily="34" charset="0"/>
                <a:ea typeface="Times New Roman" panose="02020603050405020304" pitchFamily="18" charset="0"/>
                <a:cs typeface="Times New Roman" panose="02020603050405020304" pitchFamily="18" charset="0"/>
              </a:rPr>
              <a:t>vaso</a:t>
            </a:r>
            <a:r>
              <a:rPr lang="fr-FR" sz="1400" dirty="0">
                <a:latin typeface="IBM Plex Sans" panose="020B0503050203000203" pitchFamily="34" charset="0"/>
                <a:ea typeface="Times New Roman" panose="02020603050405020304" pitchFamily="18" charset="0"/>
                <a:cs typeface="Times New Roman" panose="02020603050405020304" pitchFamily="18" charset="0"/>
              </a:rPr>
              <a:t>-occlusive par certains services des urgences (non formés à cette pathologie) et proposition d’améliorer la prise en charge en élaborant une charte de qualité en impliquant le SAMU, les services des urgences, d’aval, de réanimation et transversaux (médecins référents des centres de référence ou de compétence).</a:t>
            </a:r>
          </a:p>
          <a:p>
            <a:pPr marL="257175" indent="-257175" algn="just">
              <a:lnSpc>
                <a:spcPct val="100000"/>
              </a:lnSpc>
              <a:buSzPts val="1000"/>
              <a:buFont typeface="Symbol" panose="05050102010706020507" pitchFamily="18" charset="2"/>
              <a:buChar char=""/>
              <a:tabLst>
                <a:tab pos="342900" algn="l"/>
              </a:tabLst>
            </a:pPr>
            <a:endParaRPr lang="fr-FR" sz="1400" dirty="0">
              <a:latin typeface="IBM Plex Sans" panose="020B0503050203000203" pitchFamily="34" charset="0"/>
              <a:ea typeface="Times New Roman" panose="02020603050405020304" pitchFamily="18" charset="0"/>
              <a:cs typeface="Times New Roman" panose="02020603050405020304" pitchFamily="18" charset="0"/>
            </a:endParaRPr>
          </a:p>
          <a:p>
            <a:pPr marL="257175" indent="-257175" algn="just">
              <a:lnSpc>
                <a:spcPct val="100000"/>
              </a:lnSpc>
              <a:buSzPts val="1000"/>
              <a:buFont typeface="Symbol" panose="05050102010706020507" pitchFamily="18" charset="2"/>
              <a:buChar char=""/>
              <a:tabLst>
                <a:tab pos="342900" algn="l"/>
              </a:tabLst>
            </a:pPr>
            <a:r>
              <a:rPr lang="fr-FR" sz="1400" b="1" dirty="0">
                <a:latin typeface="IBM Plex Sans" panose="020B0503050203000203" pitchFamily="34" charset="0"/>
                <a:ea typeface="Times New Roman" panose="02020603050405020304" pitchFamily="18" charset="0"/>
                <a:cs typeface="Times New Roman" panose="02020603050405020304" pitchFamily="18" charset="0"/>
              </a:rPr>
              <a:t>Réunion du 09/01/25 :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Elaboration de la charte par </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Dr Christian </a:t>
            </a:r>
            <a:r>
              <a:rPr lang="fr-FR" sz="1400" b="1" dirty="0" err="1">
                <a:latin typeface="IBM Plex Sans" panose="020B0503050203000203" pitchFamily="34" charset="0"/>
                <a:ea typeface="Times New Roman" panose="02020603050405020304" pitchFamily="18" charset="0"/>
                <a:cs typeface="Times New Roman" panose="02020603050405020304" pitchFamily="18" charset="0"/>
              </a:rPr>
              <a:t>Kassasseya</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avec l’aide des guidelines existantes et le travail du groupe de la Filière MCGRE ; Personnes qui ont relu la charte : </a:t>
            </a:r>
            <a:r>
              <a:rPr lang="fr-FR" sz="1400" b="1" dirty="0" err="1">
                <a:latin typeface="IBM Plex Sans" panose="020B0503050203000203" pitchFamily="34" charset="0"/>
                <a:ea typeface="Times New Roman" panose="02020603050405020304" pitchFamily="18" charset="0"/>
                <a:cs typeface="Times New Roman" panose="02020603050405020304" pitchFamily="18" charset="0"/>
              </a:rPr>
              <a:t>Drs</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 Isabelle Genty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Arnaud Desclaux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Pierre </a:t>
            </a:r>
            <a:r>
              <a:rPr lang="fr-FR" sz="1400" b="1" dirty="0" err="1">
                <a:latin typeface="IBM Plex Sans" panose="020B0503050203000203" pitchFamily="34" charset="0"/>
                <a:ea typeface="Times New Roman" panose="02020603050405020304" pitchFamily="18" charset="0"/>
                <a:cs typeface="Times New Roman" panose="02020603050405020304" pitchFamily="18" charset="0"/>
              </a:rPr>
              <a:t>Cougoul</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Sylvain Le Jeune, Pablo </a:t>
            </a:r>
            <a:r>
              <a:rPr lang="fr-FR" sz="1400" b="1" dirty="0" err="1">
                <a:latin typeface="IBM Plex Sans" panose="020B0503050203000203" pitchFamily="34" charset="0"/>
                <a:ea typeface="Times New Roman" panose="02020603050405020304" pitchFamily="18" charset="0"/>
                <a:cs typeface="Times New Roman" panose="02020603050405020304" pitchFamily="18" charset="0"/>
              </a:rPr>
              <a:t>Bartolucci</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 Cathy </a:t>
            </a:r>
            <a:r>
              <a:rPr lang="fr-FR" sz="1400" b="1" dirty="0" err="1">
                <a:latin typeface="IBM Plex Sans" panose="020B0503050203000203" pitchFamily="34" charset="0"/>
                <a:ea typeface="Times New Roman" panose="02020603050405020304" pitchFamily="18" charset="0"/>
                <a:cs typeface="Times New Roman" panose="02020603050405020304" pitchFamily="18" charset="0"/>
              </a:rPr>
              <a:t>Aristil</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(patient expert) et </a:t>
            </a:r>
            <a:r>
              <a:rPr lang="fr-FR" sz="1400" b="1" dirty="0">
                <a:latin typeface="IBM Plex Sans" panose="020B0503050203000203" pitchFamily="34" charset="0"/>
                <a:ea typeface="Times New Roman" panose="02020603050405020304" pitchFamily="18" charset="0"/>
                <a:cs typeface="Times New Roman" panose="02020603050405020304" pitchFamily="18" charset="0"/>
              </a:rPr>
              <a:t>Eric Lecarpentier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pour ajouter la partie SMUR ;</a:t>
            </a:r>
          </a:p>
          <a:p>
            <a:pPr marL="0" indent="0" algn="just">
              <a:lnSpc>
                <a:spcPct val="100000"/>
              </a:lnSpc>
              <a:buSzPts val="1000"/>
              <a:buNone/>
              <a:tabLst>
                <a:tab pos="342900" algn="l"/>
              </a:tabLst>
            </a:pPr>
            <a:endParaRPr lang="fr-FR" sz="700" dirty="0">
              <a:latin typeface="IBM Plex Sans" panose="020B0503050203000203" pitchFamily="34" charset="0"/>
              <a:ea typeface="Times New Roman" panose="02020603050405020304" pitchFamily="18" charset="0"/>
              <a:cs typeface="Times New Roman" panose="02020603050405020304" pitchFamily="18" charset="0"/>
            </a:endParaRPr>
          </a:p>
          <a:p>
            <a:pPr marL="257175" indent="-257175" algn="just">
              <a:lnSpc>
                <a:spcPct val="100000"/>
              </a:lnSpc>
              <a:spcAft>
                <a:spcPts val="600"/>
              </a:spcAft>
              <a:buSzPts val="1000"/>
              <a:buFont typeface="Symbol" panose="05050102010706020507" pitchFamily="18" charset="2"/>
              <a:buChar char=""/>
              <a:tabLst>
                <a:tab pos="342900" algn="l"/>
              </a:tabLst>
            </a:pPr>
            <a:r>
              <a:rPr lang="fr-FR" sz="1400" b="1" dirty="0">
                <a:latin typeface="IBM Plex Sans" panose="020B0503050203000203" pitchFamily="34" charset="0"/>
                <a:cs typeface="Times New Roman" panose="02020603050405020304" pitchFamily="18" charset="0"/>
              </a:rPr>
              <a:t>Réunion du 03/04/25 : </a:t>
            </a:r>
            <a:r>
              <a:rPr lang="fr-FR" sz="1400" dirty="0">
                <a:latin typeface="IBM Plex Sans" panose="020B0503050203000203" pitchFamily="34" charset="0"/>
                <a:cs typeface="Times New Roman" panose="02020603050405020304" pitchFamily="18" charset="0"/>
              </a:rPr>
              <a:t>Relecture et modification de la charte avec les participants à cette réunion ;</a:t>
            </a:r>
          </a:p>
          <a:p>
            <a:pPr marL="257175" indent="-257175" algn="just">
              <a:lnSpc>
                <a:spcPct val="100000"/>
              </a:lnSpc>
              <a:spcAft>
                <a:spcPts val="600"/>
              </a:spcAft>
              <a:buSzPts val="1000"/>
              <a:buFont typeface="Symbol" panose="05050102010706020507" pitchFamily="18" charset="2"/>
              <a:buChar char=""/>
              <a:tabLst>
                <a:tab pos="342900" algn="l"/>
              </a:tabLst>
            </a:pPr>
            <a:r>
              <a:rPr lang="fr-FR" sz="1400" b="1" dirty="0">
                <a:latin typeface="IBM Plex Sans" panose="020B0503050203000203" pitchFamily="34" charset="0"/>
                <a:ea typeface="Times New Roman" panose="02020603050405020304" pitchFamily="18" charset="0"/>
                <a:cs typeface="Times New Roman" panose="02020603050405020304" pitchFamily="18" charset="0"/>
              </a:rPr>
              <a:t>Réunion du 28/05/25: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Intégration des remarques reçues par email suite à l’envoi (mi-avril) de la charte à tous les participants du GT (Dr J. </a:t>
            </a:r>
            <a:r>
              <a:rPr lang="fr-FR" sz="1400" dirty="0" err="1">
                <a:latin typeface="IBM Plex Sans" panose="020B0503050203000203" pitchFamily="34" charset="0"/>
                <a:ea typeface="Times New Roman" panose="02020603050405020304" pitchFamily="18" charset="0"/>
                <a:cs typeface="Times New Roman" panose="02020603050405020304" pitchFamily="18" charset="0"/>
              </a:rPr>
              <a:t>Dautremer</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P. </a:t>
            </a:r>
            <a:r>
              <a:rPr lang="fr-FR" sz="1400" dirty="0" err="1">
                <a:latin typeface="IBM Plex Sans" panose="020B0503050203000203" pitchFamily="34" charset="0"/>
                <a:ea typeface="Times New Roman" panose="02020603050405020304" pitchFamily="18" charset="0"/>
                <a:cs typeface="Times New Roman" panose="02020603050405020304" pitchFamily="18" charset="0"/>
              </a:rPr>
              <a:t>Cougoul</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K. Stankovic, E. Lecarpentier, C. Guitton) ;</a:t>
            </a:r>
          </a:p>
          <a:p>
            <a:pPr marL="257175" indent="-257175" algn="just">
              <a:lnSpc>
                <a:spcPct val="100000"/>
              </a:lnSpc>
              <a:spcAft>
                <a:spcPts val="600"/>
              </a:spcAft>
              <a:buSzPts val="1000"/>
              <a:buFont typeface="Symbol" panose="05050102010706020507" pitchFamily="18" charset="2"/>
              <a:buChar char=""/>
              <a:tabLst>
                <a:tab pos="342900" algn="l"/>
              </a:tabLst>
            </a:pPr>
            <a:r>
              <a:rPr lang="fr-FR" sz="1400" b="1" dirty="0">
                <a:latin typeface="IBM Plex Sans" panose="020B0503050203000203" pitchFamily="34" charset="0"/>
                <a:ea typeface="Times New Roman" panose="02020603050405020304" pitchFamily="18" charset="0"/>
                <a:cs typeface="Times New Roman" panose="02020603050405020304" pitchFamily="18" charset="0"/>
              </a:rPr>
              <a:t>Réunion du 18/06/2025 : Présentation de la charte</a:t>
            </a:r>
            <a:r>
              <a:rPr lang="fr-FR" sz="1400" dirty="0">
                <a:latin typeface="IBM Plex Sans" panose="020B0503050203000203" pitchFamily="34" charset="0"/>
                <a:ea typeface="Times New Roman" panose="02020603050405020304" pitchFamily="18" charset="0"/>
                <a:cs typeface="Times New Roman" panose="02020603050405020304" pitchFamily="18" charset="0"/>
              </a:rPr>
              <a:t> à la </a:t>
            </a:r>
            <a:r>
              <a:rPr lang="fr-FR" sz="14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3</a:t>
            </a:r>
            <a:r>
              <a:rPr lang="fr-FR" sz="1400" b="1" baseline="30000"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ième</a:t>
            </a:r>
            <a:r>
              <a:rPr lang="fr-FR" sz="1400"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 </a:t>
            </a:r>
            <a:r>
              <a:rPr lang="fr-FR" sz="14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réunion du comité de gouvernance de coordination des CRMR et des CCMR </a:t>
            </a:r>
            <a:r>
              <a:rPr lang="fr-FR" sz="1400" dirty="0">
                <a:latin typeface="IBM Plex Sans" panose="020B0503050203000203" pitchFamily="34" charset="0"/>
                <a:ea typeface="Times New Roman" panose="02020603050405020304" pitchFamily="18" charset="0"/>
                <a:cs typeface="Times New Roman" panose="02020603050405020304" pitchFamily="18" charset="0"/>
              </a:rPr>
              <a:t>afin de la valider avec tous les responsables de CRMR et de CCMR, les représentants du SAMU, les urgences et les représentants des pompiers; </a:t>
            </a:r>
          </a:p>
        </p:txBody>
      </p:sp>
      <p:pic>
        <p:nvPicPr>
          <p:cNvPr id="4" name="Image 3">
            <a:extLst>
              <a:ext uri="{FF2B5EF4-FFF2-40B4-BE49-F238E27FC236}">
                <a16:creationId xmlns:a16="http://schemas.microsoft.com/office/drawing/2014/main" id="{BC730F7F-D936-41B8-8685-E0245A84381F}"/>
              </a:ext>
            </a:extLst>
          </p:cNvPr>
          <p:cNvPicPr>
            <a:picLocks noChangeAspect="1"/>
          </p:cNvPicPr>
          <p:nvPr/>
        </p:nvPicPr>
        <p:blipFill>
          <a:blip r:embed="rId2"/>
          <a:stretch>
            <a:fillRect/>
          </a:stretch>
        </p:blipFill>
        <p:spPr>
          <a:xfrm>
            <a:off x="1" y="4678016"/>
            <a:ext cx="885836" cy="332961"/>
          </a:xfrm>
          <a:prstGeom prst="rect">
            <a:avLst/>
          </a:prstGeom>
        </p:spPr>
      </p:pic>
    </p:spTree>
    <p:extLst>
      <p:ext uri="{BB962C8B-B14F-4D97-AF65-F5344CB8AC3E}">
        <p14:creationId xmlns:p14="http://schemas.microsoft.com/office/powerpoint/2010/main" val="132776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D7C4C-2922-4237-9C38-D0362C4310C0}"/>
              </a:ext>
            </a:extLst>
          </p:cNvPr>
          <p:cNvSpPr>
            <a:spLocks noGrp="1"/>
          </p:cNvSpPr>
          <p:nvPr>
            <p:ph type="title"/>
          </p:nvPr>
        </p:nvSpPr>
        <p:spPr>
          <a:xfrm>
            <a:off x="638175" y="31750"/>
            <a:ext cx="7858125" cy="476250"/>
          </a:xfrm>
        </p:spPr>
        <p:txBody>
          <a:bodyPr>
            <a:noAutofit/>
          </a:bodyPr>
          <a:lstStyle/>
          <a:p>
            <a:pPr algn="ctr"/>
            <a:r>
              <a:rPr lang="fr-FR" dirty="0">
                <a:latin typeface="IBM Plex Sans" panose="020B0503050203000203" pitchFamily="34" charset="0"/>
                <a:cs typeface="Times New Roman" panose="02020603050405020304" pitchFamily="18" charset="0"/>
              </a:rPr>
              <a:t>Récapitulatif des actions menées</a:t>
            </a:r>
          </a:p>
        </p:txBody>
      </p:sp>
      <p:sp>
        <p:nvSpPr>
          <p:cNvPr id="3" name="Espace réservé du contenu 2">
            <a:extLst>
              <a:ext uri="{FF2B5EF4-FFF2-40B4-BE49-F238E27FC236}">
                <a16:creationId xmlns:a16="http://schemas.microsoft.com/office/drawing/2014/main" id="{1983E5DB-B4CB-43D7-A390-9F5D62C56363}"/>
              </a:ext>
            </a:extLst>
          </p:cNvPr>
          <p:cNvSpPr>
            <a:spLocks noGrp="1"/>
          </p:cNvSpPr>
          <p:nvPr>
            <p:ph idx="1"/>
          </p:nvPr>
        </p:nvSpPr>
        <p:spPr>
          <a:xfrm>
            <a:off x="104774" y="612776"/>
            <a:ext cx="7912791" cy="4498975"/>
          </a:xfrm>
        </p:spPr>
        <p:txBody>
          <a:bodyPr>
            <a:noAutofit/>
          </a:bodyPr>
          <a:lstStyle/>
          <a:p>
            <a:pPr marL="0" indent="0" algn="just">
              <a:lnSpc>
                <a:spcPct val="107000"/>
              </a:lnSpc>
              <a:spcAft>
                <a:spcPts val="600"/>
              </a:spcAft>
              <a:buSzPts val="1000"/>
              <a:buNone/>
              <a:tabLst>
                <a:tab pos="342900" algn="l"/>
              </a:tabLst>
            </a:pPr>
            <a:r>
              <a:rPr lang="fr-FR" sz="20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rPr>
              <a:t>Élaboration d’une charte de prise en charge des urgences drépanocytaires :</a:t>
            </a:r>
          </a:p>
          <a:p>
            <a:pPr marL="0" indent="0" algn="just">
              <a:lnSpc>
                <a:spcPct val="107000"/>
              </a:lnSpc>
              <a:spcAft>
                <a:spcPts val="600"/>
              </a:spcAft>
              <a:buSzPts val="1000"/>
              <a:buNone/>
              <a:tabLst>
                <a:tab pos="342900" algn="l"/>
              </a:tabLst>
            </a:pPr>
            <a:endParaRPr lang="fr-FR" sz="2000" b="1" dirty="0">
              <a:solidFill>
                <a:srgbClr val="C00000"/>
              </a:solidFill>
              <a:latin typeface="IBM Plex Sans" panose="020B0503050203000203" pitchFamily="34" charset="0"/>
              <a:ea typeface="Times New Roman" panose="02020603050405020304" pitchFamily="18" charset="0"/>
              <a:cs typeface="Times New Roman" panose="02020603050405020304" pitchFamily="18" charset="0"/>
            </a:endParaRPr>
          </a:p>
          <a:p>
            <a:pPr marL="600075" lvl="1" indent="-257175" algn="just">
              <a:lnSpc>
                <a:spcPct val="107000"/>
              </a:lnSpc>
              <a:spcAft>
                <a:spcPts val="600"/>
              </a:spcAft>
              <a:buSzPts val="1000"/>
              <a:buFont typeface="Symbol" panose="05050102010706020507" pitchFamily="18" charset="2"/>
              <a:buChar char=""/>
              <a:tabLst>
                <a:tab pos="342900" algn="l"/>
              </a:tabLst>
            </a:pPr>
            <a:r>
              <a:rPr lang="fr-FR" sz="1800" dirty="0">
                <a:latin typeface="IBM Plex Sans" panose="020B0503050203000203" pitchFamily="34" charset="0"/>
                <a:ea typeface="Times New Roman" panose="02020603050405020304" pitchFamily="18" charset="0"/>
                <a:cs typeface="Times New Roman" panose="02020603050405020304" pitchFamily="18" charset="0"/>
              </a:rPr>
              <a:t>La charte sera structurée autour de trois niveaux : préhospitalier, urgences, et aval des urgences et de réanimation (y compris les unités transversales sans lits d’hospitalisation).</a:t>
            </a:r>
            <a:endParaRPr lang="fr-FR" sz="1800" dirty="0">
              <a:latin typeface="IBM Plex Sans" panose="020B0503050203000203" pitchFamily="34" charset="0"/>
              <a:ea typeface="Calibri" panose="020F0502020204030204" pitchFamily="34" charset="0"/>
              <a:cs typeface="Times New Roman" panose="02020603050405020304" pitchFamily="18" charset="0"/>
            </a:endParaRPr>
          </a:p>
          <a:p>
            <a:pPr marL="600075" lvl="1" indent="-257175" algn="just">
              <a:lnSpc>
                <a:spcPct val="107000"/>
              </a:lnSpc>
              <a:spcAft>
                <a:spcPts val="600"/>
              </a:spcAft>
              <a:buSzPts val="1000"/>
              <a:buFont typeface="Symbol" panose="05050102010706020507" pitchFamily="18" charset="2"/>
              <a:buChar char=""/>
              <a:tabLst>
                <a:tab pos="342900" algn="l"/>
              </a:tabLst>
            </a:pPr>
            <a:r>
              <a:rPr lang="fr-FR" sz="1800" dirty="0">
                <a:latin typeface="IBM Plex Sans" panose="020B0503050203000203" pitchFamily="34" charset="0"/>
                <a:ea typeface="Times New Roman" panose="02020603050405020304" pitchFamily="18" charset="0"/>
                <a:cs typeface="Times New Roman" panose="02020603050405020304" pitchFamily="18" charset="0"/>
              </a:rPr>
              <a:t>Chaque niveau aura des engagements précis en matière de formation, d’accueil et de suivi des patients drépanocytaires.</a:t>
            </a:r>
            <a:endParaRPr lang="fr-FR" sz="1800" dirty="0">
              <a:latin typeface="IBM Plex Sans" panose="020B0503050203000203" pitchFamily="34" charset="0"/>
              <a:ea typeface="Calibri" panose="020F0502020204030204" pitchFamily="34" charset="0"/>
              <a:cs typeface="Times New Roman" panose="02020603050405020304" pitchFamily="18" charset="0"/>
            </a:endParaRPr>
          </a:p>
          <a:p>
            <a:pPr marL="600075" lvl="1" indent="-257175" algn="just">
              <a:lnSpc>
                <a:spcPct val="107000"/>
              </a:lnSpc>
              <a:spcAft>
                <a:spcPts val="600"/>
              </a:spcAft>
              <a:buSzPts val="1000"/>
              <a:buFont typeface="Symbol" panose="05050102010706020507" pitchFamily="18" charset="2"/>
              <a:buChar char=""/>
              <a:tabLst>
                <a:tab pos="342900" algn="l"/>
              </a:tabLst>
            </a:pPr>
            <a:r>
              <a:rPr lang="fr-FR" sz="1800" dirty="0">
                <a:latin typeface="IBM Plex Sans" panose="020B0503050203000203" pitchFamily="34" charset="0"/>
                <a:ea typeface="Times New Roman" panose="02020603050405020304" pitchFamily="18" charset="0"/>
                <a:cs typeface="Times New Roman" panose="02020603050405020304" pitchFamily="18" charset="0"/>
              </a:rPr>
              <a:t>L’objectif est d’assurer une prise en charge homogène, rapide et de qualité, quel que soit le centre d’accueil.</a:t>
            </a:r>
            <a:endParaRPr lang="fr-FR" sz="1800" dirty="0">
              <a:latin typeface="IBM Plex Sans" panose="020B0503050203000203"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41313559-41B9-4AC5-8865-1A4283636568}"/>
              </a:ext>
            </a:extLst>
          </p:cNvPr>
          <p:cNvPicPr>
            <a:picLocks noChangeAspect="1"/>
          </p:cNvPicPr>
          <p:nvPr/>
        </p:nvPicPr>
        <p:blipFill>
          <a:blip r:embed="rId2"/>
          <a:stretch>
            <a:fillRect/>
          </a:stretch>
        </p:blipFill>
        <p:spPr>
          <a:xfrm>
            <a:off x="8017565" y="880922"/>
            <a:ext cx="1061139" cy="1061139"/>
          </a:xfrm>
          <a:prstGeom prst="rect">
            <a:avLst/>
          </a:prstGeom>
        </p:spPr>
      </p:pic>
      <p:pic>
        <p:nvPicPr>
          <p:cNvPr id="5" name="Image 4">
            <a:extLst>
              <a:ext uri="{FF2B5EF4-FFF2-40B4-BE49-F238E27FC236}">
                <a16:creationId xmlns:a16="http://schemas.microsoft.com/office/drawing/2014/main" id="{C78641BA-31B5-4A8C-8EC3-324D0EFC9179}"/>
              </a:ext>
            </a:extLst>
          </p:cNvPr>
          <p:cNvPicPr>
            <a:picLocks noChangeAspect="1"/>
          </p:cNvPicPr>
          <p:nvPr/>
        </p:nvPicPr>
        <p:blipFill>
          <a:blip r:embed="rId3"/>
          <a:stretch>
            <a:fillRect/>
          </a:stretch>
        </p:blipFill>
        <p:spPr>
          <a:xfrm>
            <a:off x="1" y="4678016"/>
            <a:ext cx="885836" cy="332961"/>
          </a:xfrm>
          <a:prstGeom prst="rect">
            <a:avLst/>
          </a:prstGeom>
        </p:spPr>
      </p:pic>
    </p:spTree>
    <p:extLst>
      <p:ext uri="{BB962C8B-B14F-4D97-AF65-F5344CB8AC3E}">
        <p14:creationId xmlns:p14="http://schemas.microsoft.com/office/powerpoint/2010/main" val="25167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C3939-B6C4-4AF3-9380-75EB4356B80F}"/>
              </a:ext>
            </a:extLst>
          </p:cNvPr>
          <p:cNvSpPr>
            <a:spLocks noGrp="1"/>
          </p:cNvSpPr>
          <p:nvPr>
            <p:ph type="title"/>
          </p:nvPr>
        </p:nvSpPr>
        <p:spPr/>
        <p:txBody>
          <a:bodyPr>
            <a:normAutofit fontScale="90000"/>
          </a:bodyPr>
          <a:lstStyle/>
          <a:p>
            <a:r>
              <a:rPr lang="fr-FR" dirty="0"/>
              <a:t>Récapitulatif des actions à mener</a:t>
            </a:r>
            <a:br>
              <a:rPr lang="fr-FR" dirty="0"/>
            </a:br>
            <a:endParaRPr lang="fr-FR" dirty="0"/>
          </a:p>
        </p:txBody>
      </p:sp>
      <p:sp>
        <p:nvSpPr>
          <p:cNvPr id="3" name="Espace réservé du texte 2">
            <a:extLst>
              <a:ext uri="{FF2B5EF4-FFF2-40B4-BE49-F238E27FC236}">
                <a16:creationId xmlns:a16="http://schemas.microsoft.com/office/drawing/2014/main" id="{50B7B764-EBE8-47FE-AAD4-348CB1D3E1A1}"/>
              </a:ext>
            </a:extLst>
          </p:cNvPr>
          <p:cNvSpPr>
            <a:spLocks noGrp="1"/>
          </p:cNvSpPr>
          <p:nvPr>
            <p:ph type="body" idx="1"/>
          </p:nvPr>
        </p:nvSpPr>
        <p:spPr/>
        <p:txBody>
          <a:bodyPr>
            <a:normAutofit fontScale="92500" lnSpcReduction="20000"/>
          </a:bodyPr>
          <a:lstStyle/>
          <a:p>
            <a:r>
              <a:rPr lang="fr-FR" dirty="0"/>
              <a:t>Créer un réseau de centres (CRMR, CCMR et autres sites volontaires) engagés à appliquer cette charte et à améliorer l’orientation des patients via le SAMU (numéro 15) ;</a:t>
            </a:r>
          </a:p>
          <a:p>
            <a:endParaRPr lang="fr-FR" dirty="0"/>
          </a:p>
          <a:p>
            <a:r>
              <a:rPr lang="fr-FR" dirty="0"/>
              <a:t>Présentation de la charte à tous les responsables de CRMR et de CCMR lors de la réunion de la Filière de Santé </a:t>
            </a:r>
            <a:r>
              <a:rPr lang="fr-FR" dirty="0" err="1"/>
              <a:t>FilRougE</a:t>
            </a:r>
            <a:r>
              <a:rPr lang="fr-FR" dirty="0"/>
              <a:t>-MCGRE du 27 JUIN 2025 ;</a:t>
            </a:r>
          </a:p>
          <a:p>
            <a:endParaRPr lang="fr-FR" dirty="0"/>
          </a:p>
          <a:p>
            <a:r>
              <a:rPr lang="fr-FR" dirty="0"/>
              <a:t>Dernier retour pour modifications jusqu’à fin septembre 2025 (@ Christine FAUROUX)</a:t>
            </a:r>
          </a:p>
          <a:p>
            <a:endParaRPr lang="fr-FR" dirty="0"/>
          </a:p>
          <a:p>
            <a:r>
              <a:rPr lang="fr-FR" dirty="0"/>
              <a:t>Signature de la charte par les centres à partir d’octobre à décembre 2025</a:t>
            </a:r>
          </a:p>
          <a:p>
            <a:endParaRPr lang="fr-FR" dirty="0"/>
          </a:p>
        </p:txBody>
      </p:sp>
      <p:pic>
        <p:nvPicPr>
          <p:cNvPr id="6" name="Image 5">
            <a:extLst>
              <a:ext uri="{FF2B5EF4-FFF2-40B4-BE49-F238E27FC236}">
                <a16:creationId xmlns:a16="http://schemas.microsoft.com/office/drawing/2014/main" id="{0BEAFF82-B6DD-46C8-AB53-F5894B2F51AA}"/>
              </a:ext>
            </a:extLst>
          </p:cNvPr>
          <p:cNvPicPr>
            <a:picLocks noChangeAspect="1"/>
          </p:cNvPicPr>
          <p:nvPr/>
        </p:nvPicPr>
        <p:blipFill>
          <a:blip r:embed="rId2"/>
          <a:stretch>
            <a:fillRect/>
          </a:stretch>
        </p:blipFill>
        <p:spPr>
          <a:xfrm>
            <a:off x="1" y="4678016"/>
            <a:ext cx="885836" cy="332961"/>
          </a:xfrm>
          <a:prstGeom prst="rect">
            <a:avLst/>
          </a:prstGeom>
        </p:spPr>
      </p:pic>
    </p:spTree>
    <p:extLst>
      <p:ext uri="{BB962C8B-B14F-4D97-AF65-F5344CB8AC3E}">
        <p14:creationId xmlns:p14="http://schemas.microsoft.com/office/powerpoint/2010/main" val="201142407"/>
      </p:ext>
    </p:extLst>
  </p:cSld>
  <p:clrMapOvr>
    <a:masterClrMapping/>
  </p:clrMapOvr>
</p:sld>
</file>

<file path=ppt/theme/theme1.xml><?xml version="1.0" encoding="utf-8"?>
<a:theme xmlns:a="http://schemas.openxmlformats.org/drawingml/2006/main" name="Geometric">
  <a:themeElements>
    <a:clrScheme name="MCGRE">
      <a:dk1>
        <a:srgbClr val="666666"/>
      </a:dk1>
      <a:lt1>
        <a:srgbClr val="FFFFFF"/>
      </a:lt1>
      <a:dk2>
        <a:srgbClr val="11425D"/>
      </a:dk2>
      <a:lt2>
        <a:srgbClr val="FFFFFF"/>
      </a:lt2>
      <a:accent1>
        <a:srgbClr val="D21F2E"/>
      </a:accent1>
      <a:accent2>
        <a:srgbClr val="DF626D"/>
      </a:accent2>
      <a:accent3>
        <a:srgbClr val="E88E95"/>
      </a:accent3>
      <a:accent4>
        <a:srgbClr val="12435D"/>
      </a:accent4>
      <a:accent5>
        <a:srgbClr val="597C8E"/>
      </a:accent5>
      <a:accent6>
        <a:srgbClr val="87A0AE"/>
      </a:accent6>
      <a:hlink>
        <a:srgbClr val="D21F2E"/>
      </a:hlink>
      <a:folHlink>
        <a:srgbClr val="E88E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GRE-presentation type - Version finale" id="{BBB4B3CF-7985-EF47-AD36-DDC790DB160F}" vid="{9B7972FA-A78E-1D4F-BA8B-7CBBBA1F75D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Template>
  <TotalTime>2654</TotalTime>
  <Words>1465</Words>
  <Application>Microsoft Office PowerPoint</Application>
  <PresentationFormat>Affichage à l'écran (16:9)</PresentationFormat>
  <Paragraphs>142</Paragraphs>
  <Slides>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IBM Plex Sans</vt:lpstr>
      <vt:lpstr>Times New Roman</vt:lpstr>
      <vt:lpstr>Courier New</vt:lpstr>
      <vt:lpstr>Symbol</vt:lpstr>
      <vt:lpstr>Geometric</vt:lpstr>
      <vt:lpstr>20e Journée de la filière  FilRougE-MCGRE </vt:lpstr>
      <vt:lpstr>GT « Urgences et Drépanocytose / Adressage via 15 »   </vt:lpstr>
      <vt:lpstr>SOUS-GROUPE DREPADOM</vt:lpstr>
      <vt:lpstr>Présentation PowerPoint</vt:lpstr>
      <vt:lpstr>Objectif : Amélioration de la prise en charge des patients drépanocytaires par les urgences (en réalisant un bon adressage des patients via 15) </vt:lpstr>
      <vt:lpstr>Récapitulatif des actions menées</vt:lpstr>
      <vt:lpstr>Récapitulatif des actions menées</vt:lpstr>
      <vt:lpstr>Récapitulatif des actions à mener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Laura Pfff</dc:creator>
  <cp:lastModifiedBy>GUENEGOU Lucile</cp:lastModifiedBy>
  <cp:revision>30</cp:revision>
  <dcterms:created xsi:type="dcterms:W3CDTF">2023-05-05T12:18:50Z</dcterms:created>
  <dcterms:modified xsi:type="dcterms:W3CDTF">2025-06-27T11:29:28Z</dcterms:modified>
</cp:coreProperties>
</file>