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71" r:id="rId4"/>
    <p:sldId id="272" r:id="rId5"/>
    <p:sldId id="273" r:id="rId6"/>
    <p:sldId id="274" r:id="rId7"/>
    <p:sldId id="276" r:id="rId8"/>
    <p:sldId id="277" r:id="rId9"/>
    <p:sldId id="269" r:id="rId10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1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4"/>
    <p:restoredTop sz="96327"/>
  </p:normalViewPr>
  <p:slideViewPr>
    <p:cSldViewPr snapToGrid="0">
      <p:cViewPr varScale="1">
        <p:scale>
          <a:sx n="146" d="100"/>
          <a:sy n="14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A8983A-BB71-1EC3-BD16-6335891651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71254D-A10E-8FF5-C066-E237DF0668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BF3FF-D84A-9542-B460-45ADE9638E48}" type="datetimeFigureOut">
              <a:rPr lang="fr-FR" smtClean="0">
                <a:latin typeface="IBM Plex Sans" panose="020B0503050203000203" pitchFamily="34" charset="0"/>
              </a:rPr>
              <a:t>25/06/2025</a:t>
            </a:fld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F53D3-EFFC-813D-DCDD-4CEDC1D4F7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B3411A-AE55-A83B-7022-DC17E07A3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81119-D73F-D844-8E7F-F4F83B73B8EC}" type="slidenum">
              <a:rPr lang="fr-FR" smtClean="0">
                <a:latin typeface="IBM Plex Sans" panose="020B0503050203000203" pitchFamily="34" charset="0"/>
              </a:rPr>
              <a:t>‹N°›</a:t>
            </a:fld>
            <a:endParaRPr lang="fr-FR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72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IBM Plex Sans" panose="020B0503050203000203" pitchFamily="34" charset="0"/>
        <a:ea typeface="IBM Plex Sans" panose="020B0503050203000203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21F2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0000"/>
          </a:blip>
          <a:srcRect t="18633" b="13923"/>
          <a:stretch/>
        </p:blipFill>
        <p:spPr>
          <a:xfrm>
            <a:off x="413625" y="1"/>
            <a:ext cx="8591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55250" y="2283294"/>
            <a:ext cx="6507900" cy="707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02100" y="2991150"/>
            <a:ext cx="50142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s chiffre 1 1 1">
  <p:cSld name="BIG_NUMBER_1_1_1">
    <p:bg>
      <p:bgPr>
        <a:solidFill>
          <a:srgbClr val="12415B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/>
          </a:blip>
          <a:srcRect t="10530" b="10530"/>
          <a:stretch/>
        </p:blipFill>
        <p:spPr>
          <a:xfrm>
            <a:off x="901750" y="0"/>
            <a:ext cx="73404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3056350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7000" lvl="0" indent="0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None/>
              <a:defRPr b="1">
                <a:solidFill>
                  <a:srgbClr val="D21F2E"/>
                </a:solidFill>
              </a:defRPr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  <a:defRPr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6CC09846-36C8-80EF-A16C-C2F7629E6D2E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0DAD4C16-72C2-6434-804D-956FD586A4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439" y="739274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9797" y="3333098"/>
            <a:ext cx="1061139" cy="1061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76" y="333309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476" y="2036186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6118" y="739274"/>
            <a:ext cx="1061139" cy="10611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6118" y="2036186"/>
            <a:ext cx="1061139" cy="1061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760" y="2036186"/>
            <a:ext cx="1061139" cy="1061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38760" y="739274"/>
            <a:ext cx="1061139" cy="1061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476" y="739274"/>
            <a:ext cx="1061139" cy="10611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79797" y="739274"/>
            <a:ext cx="1061139" cy="10611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79797" y="2036186"/>
            <a:ext cx="1061139" cy="1061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2439" y="3333098"/>
            <a:ext cx="1061139" cy="10611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5081" y="3333098"/>
            <a:ext cx="1061139" cy="10611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52439" y="2036186"/>
            <a:ext cx="1061139" cy="1061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38760" y="3333098"/>
            <a:ext cx="1061139" cy="10611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25081" y="2036186"/>
            <a:ext cx="1061139" cy="10611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6118" y="3333098"/>
            <a:ext cx="1061139" cy="106113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25081" y="739274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439" y="739274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9797" y="3333098"/>
            <a:ext cx="1061139" cy="1061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76" y="333309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476" y="2036186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6118" y="739274"/>
            <a:ext cx="1061139" cy="10611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6118" y="2036186"/>
            <a:ext cx="1061139" cy="1061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760" y="2036186"/>
            <a:ext cx="1061139" cy="1061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38760" y="739274"/>
            <a:ext cx="1061139" cy="1061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476" y="739274"/>
            <a:ext cx="1061139" cy="10611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79797" y="739274"/>
            <a:ext cx="1061139" cy="10611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79797" y="2036186"/>
            <a:ext cx="1061139" cy="1061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2439" y="3333098"/>
            <a:ext cx="1061139" cy="10611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5081" y="3333098"/>
            <a:ext cx="1061139" cy="10611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52439" y="2036186"/>
            <a:ext cx="1061139" cy="1061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38760" y="3333098"/>
            <a:ext cx="1061139" cy="10611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25081" y="2036186"/>
            <a:ext cx="1061139" cy="10611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6118" y="3333098"/>
            <a:ext cx="1061139" cy="106113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25081" y="739274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 userDrawn="1">
  <p:cSld name="1_Diapositive de titre 1 1">
    <p:bg>
      <p:bgPr>
        <a:solidFill>
          <a:srgbClr val="D2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EEDF91A-B077-4348-BEB2-2DCAF6E9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7227" y="-21399"/>
            <a:ext cx="4496938" cy="5175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502325" y="1090025"/>
            <a:ext cx="3837600" cy="23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502322" y="3376138"/>
            <a:ext cx="3257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58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">
  <p:cSld name="TITLE_AND_TWO_COLUMNS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t="13758" b="13751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 1">
  <p:cSld name="TITLE_AND_TWO_COLUMNS_2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 t="14062" b="13453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Google Shape;7;p1">
            <a:extLst>
              <a:ext uri="{FF2B5EF4-FFF2-40B4-BE49-F238E27FC236}">
                <a16:creationId xmlns:a16="http://schemas.microsoft.com/office/drawing/2014/main" id="{A7B74512-F23E-3E8B-F204-85804BB67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3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24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85206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699" y="953675"/>
            <a:ext cx="8531378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80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89681124-A76B-127A-8CED-F9CD22806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7227" y="-21399"/>
            <a:ext cx="4496938" cy="5175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3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8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t="25082" r="36664" b="25082"/>
          <a:stretch/>
        </p:blipFill>
        <p:spPr>
          <a:xfrm>
            <a:off x="4494725" y="0"/>
            <a:ext cx="46492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600"/>
              <a:buNone/>
              <a:defRPr>
                <a:solidFill>
                  <a:srgbClr val="1241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0132FAF5-7CF8-31ED-D56F-007DD5BA2065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84D1050F-4862-2038-7A70-345F4B1F2E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78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2400"/>
              <a:buFont typeface="IBM Plex Sans"/>
              <a:buNone/>
              <a:defRPr sz="2400" b="1">
                <a:solidFill>
                  <a:srgbClr val="D21F2E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420000"/>
            <a:ext cx="1000499" cy="72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55" r:id="rId3"/>
    <p:sldLayoutId id="2147483656" r:id="rId4"/>
    <p:sldLayoutId id="2147483674" r:id="rId5"/>
    <p:sldLayoutId id="2147483673" r:id="rId6"/>
    <p:sldLayoutId id="2147483669" r:id="rId7"/>
    <p:sldLayoutId id="2147483676" r:id="rId8"/>
    <p:sldLayoutId id="2147483668" r:id="rId9"/>
    <p:sldLayoutId id="2147483665" r:id="rId10"/>
    <p:sldLayoutId id="2147483671" r:id="rId11"/>
    <p:sldLayoutId id="2147483672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4.emf"/><Relationship Id="rId7" Type="http://schemas.openxmlformats.org/officeDocument/2006/relationships/image" Target="../media/image19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3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1455250" y="671639"/>
            <a:ext cx="6507900" cy="13294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20</a:t>
            </a:r>
            <a:r>
              <a:rPr lang="fr-FR" baseline="30000" dirty="0"/>
              <a:t>e</a:t>
            </a:r>
            <a:r>
              <a:rPr lang="fr-FR" dirty="0"/>
              <a:t> Journée de la filière </a:t>
            </a:r>
            <a:br>
              <a:rPr lang="fr-FR" dirty="0"/>
            </a:br>
            <a:r>
              <a:rPr lang="fr-FR" dirty="0" err="1"/>
              <a:t>FilRougE</a:t>
            </a:r>
            <a:r>
              <a:rPr lang="fr-FR" dirty="0"/>
              <a:t>-MCGRE</a:t>
            </a:r>
            <a:br>
              <a:rPr lang="fr-FR" dirty="0"/>
            </a:br>
            <a:endParaRPr sz="1600"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2202100" y="4214190"/>
            <a:ext cx="5014200" cy="519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27 juin 2025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6" name="Google Shape;107;p21">
            <a:extLst>
              <a:ext uri="{FF2B5EF4-FFF2-40B4-BE49-F238E27FC236}">
                <a16:creationId xmlns:a16="http://schemas.microsoft.com/office/drawing/2014/main" id="{2AAFB2EA-D93E-4765-BC8A-816F807475CD}"/>
              </a:ext>
            </a:extLst>
          </p:cNvPr>
          <p:cNvSpPr txBox="1">
            <a:spLocks/>
          </p:cNvSpPr>
          <p:nvPr/>
        </p:nvSpPr>
        <p:spPr>
          <a:xfrm>
            <a:off x="0" y="2308379"/>
            <a:ext cx="9143999" cy="149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"/>
              <a:buNone/>
              <a:defRPr sz="20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11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2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Charte de Qualité pour la Prise en Charge des Urgences Drépanocytaires</a:t>
            </a:r>
          </a:p>
          <a:p>
            <a:pPr algn="ctr">
              <a:lnSpc>
                <a:spcPct val="170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</a:pPr>
            <a:r>
              <a:rPr lang="fr-FR" sz="1400" dirty="0"/>
              <a:t>Christian </a:t>
            </a:r>
            <a:r>
              <a:rPr lang="fr-FR" sz="1400" dirty="0" err="1"/>
              <a:t>Kassasseya</a:t>
            </a:r>
            <a:r>
              <a:rPr lang="fr-FR" sz="1400" dirty="0"/>
              <a:t>, Service d’accueil des Urgences, CHU Henri Mondor (Créteil)</a:t>
            </a:r>
          </a:p>
          <a:p>
            <a:pPr marL="0" indent="0">
              <a:lnSpc>
                <a:spcPct val="170000"/>
              </a:lnSpc>
            </a:pPr>
            <a:r>
              <a:rPr lang="fr-FR" sz="1400" dirty="0"/>
              <a:t>pour le Groupe de travail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7391E-E405-448E-A632-223252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Objectifs de la charte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C704E6-8643-4A69-AABF-A79A65AB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355613"/>
            <a:ext cx="8520600" cy="321326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Pour les patients drépanocytaires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5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Améliorer la prise en charge des urgences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500" kern="100" dirty="0">
                <a:latin typeface="Aptos"/>
                <a:ea typeface="Aptos"/>
                <a:cs typeface="Times New Roman" panose="02020603050405020304" pitchFamily="18" charset="0"/>
              </a:rPr>
              <a:t>F</a:t>
            </a:r>
            <a:r>
              <a:rPr lang="fr-FR" sz="15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luidifier le parcours, depuis la prise en charge préhospitalière jusqu'au sortir de l’hospitalisation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fr-FR" sz="15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Pour les structures signataires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500" kern="100" dirty="0">
                <a:latin typeface="Aptos"/>
                <a:ea typeface="Aptos"/>
                <a:cs typeface="Times New Roman" panose="02020603050405020304" pitchFamily="18" charset="0"/>
              </a:rPr>
              <a:t>Intégrer un réseau de soins, à l’échelle locale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500" kern="100" dirty="0">
                <a:latin typeface="Aptos"/>
                <a:ea typeface="Aptos"/>
                <a:cs typeface="Times New Roman" panose="02020603050405020304" pitchFamily="18" charset="0"/>
              </a:rPr>
              <a:t>Bénéficier de l’accompagnement d’un centre de référence/compétence : formation, protocole, suivi des patients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r-FR" sz="15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60325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7391E-E405-448E-A632-223252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Trois piliers essentiels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C704E6-8643-4A69-AABF-A79A65AB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362007"/>
            <a:ext cx="8520600" cy="320686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La formation continue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 des équipes médicales et paramédicales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b="1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L’élaboration de protocoles standardisés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 pour une prise en charge rapide et conforme aux recommandations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Une coordination renforcée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 entre les différents acteurs de la filière de soins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DF2836-962F-404F-9D55-B675E48D0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977" y="959017"/>
            <a:ext cx="1061139" cy="10611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8ACEB8-92A4-4385-BB4B-B5343EF11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317" y="3620273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51ECE8-4FD6-4751-B647-047B851A4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94" y="2512636"/>
            <a:ext cx="711421" cy="7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9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B2056-1A00-49BA-AD10-D38A8D51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latin typeface="Aptos"/>
                <a:ea typeface="Aptos"/>
                <a:cs typeface="Times New Roman" panose="02020603050405020304" pitchFamily="18" charset="0"/>
              </a:rPr>
              <a:t>S</a:t>
            </a:r>
            <a:r>
              <a:rPr lang="fr-FR" b="1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tructures préhospitalières (SAMU, SMUR, SDIS) 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E7CDE7-3B1A-4607-8FD1-ACF8A6F68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A3F4A2-CE7E-4A92-AD97-E93131F3C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6349" y="1125379"/>
            <a:ext cx="9457509" cy="3339000"/>
          </a:xfrm>
        </p:spPr>
        <p:txBody>
          <a:bodyPr>
            <a:normAutofit fontScale="92500" lnSpcReduction="10000"/>
          </a:bodyPr>
          <a:lstStyle/>
          <a:p>
            <a:pPr marL="742950" lvl="1" indent="-285750" algn="just">
              <a:lnSpc>
                <a:spcPct val="21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Protocole d'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orientation territoriale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des patients vers les structures signataires</a:t>
            </a:r>
          </a:p>
          <a:p>
            <a:pPr marL="742950" lvl="1" indent="-285750" algn="just">
              <a:lnSpc>
                <a:spcPct val="21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SAU pédiatrique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si processus de transition non engagé</a:t>
            </a:r>
          </a:p>
          <a:p>
            <a:pPr marL="742950" lvl="1" indent="-285750" algn="just">
              <a:lnSpc>
                <a:spcPct val="21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Protocoles de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prise en charge préhospitalière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</a:t>
            </a:r>
            <a:r>
              <a:rPr lang="fr-FR" sz="1800" kern="100" dirty="0">
                <a:latin typeface="Aptos"/>
                <a:ea typeface="Aptos"/>
                <a:cs typeface="Times New Roman" panose="02020603050405020304" pitchFamily="18" charset="0"/>
              </a:rPr>
              <a:t>transport,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antalgiques, orientation </a:t>
            </a:r>
          </a:p>
          <a:p>
            <a:pPr marL="742950" lvl="1" indent="-285750" algn="just">
              <a:lnSpc>
                <a:spcPct val="21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Binôme de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référents médicaux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formation, protocoles, coordination avec le réseau</a:t>
            </a:r>
          </a:p>
          <a:p>
            <a:pPr marL="742950" lvl="1" indent="-285750" algn="just">
              <a:lnSpc>
                <a:spcPct val="21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latin typeface="Aptos"/>
                <a:ea typeface="Aptos"/>
                <a:cs typeface="Times New Roman" panose="02020603050405020304" pitchFamily="18" charset="0"/>
              </a:rPr>
              <a:t>Réunions annuelles</a:t>
            </a:r>
            <a:r>
              <a:rPr lang="fr-FR" sz="1800" kern="100" dirty="0">
                <a:latin typeface="Aptos"/>
                <a:ea typeface="Aptos"/>
                <a:cs typeface="Times New Roman" panose="02020603050405020304" pitchFamily="18" charset="0"/>
              </a:rPr>
              <a:t>: réévaluation du dispositif, associations de patients</a:t>
            </a: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fr-FR" sz="11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73705B-FDF0-463C-8899-C195FA9A9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33" y="62698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2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B2056-1A00-49BA-AD10-D38A8D51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latin typeface="Aptos"/>
                <a:ea typeface="Aptos"/>
                <a:cs typeface="Times New Roman" panose="02020603050405020304" pitchFamily="18" charset="0"/>
              </a:rPr>
              <a:t>Services d’Accueil des Urgences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E7CDE7-3B1A-4607-8FD1-ACF8A6F68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A3F4A2-CE7E-4A92-AD97-E93131F3C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0223" y="1005702"/>
            <a:ext cx="9357329" cy="4040175"/>
          </a:xfrm>
        </p:spPr>
        <p:txBody>
          <a:bodyPr>
            <a:noAutofit/>
          </a:bodyPr>
          <a:lstStyle/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Accueil des patients de la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zone géographique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ou correspondant à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l’expertise du site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Protocoles IAO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triage rapide, administration d’antalgiques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Protocoles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médicaux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score de triage, senior, traitements conforme</a:t>
            </a:r>
            <a:r>
              <a:rPr lang="fr-FR" sz="1800" kern="100" dirty="0">
                <a:latin typeface="Aptos"/>
                <a:ea typeface="Aptos"/>
                <a:cs typeface="Times New Roman" panose="02020603050405020304" pitchFamily="18" charset="0"/>
              </a:rPr>
              <a:t>s</a:t>
            </a: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Eviter les hébergements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hors services de médecine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latin typeface="Aptos"/>
                <a:ea typeface="Aptos"/>
                <a:cs typeface="Times New Roman" panose="02020603050405020304" pitchFamily="18" charset="0"/>
              </a:rPr>
              <a:t>S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core PRESEV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pour développer les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prises en charge à domicile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(DREPADOM)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Binôme de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référents médicaux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formation, protocoles, coordination avec le réseau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latin typeface="Aptos"/>
                <a:ea typeface="Aptos"/>
                <a:cs typeface="Times New Roman" panose="02020603050405020304" pitchFamily="18" charset="0"/>
              </a:rPr>
              <a:t>Réunions annuelles</a:t>
            </a:r>
            <a:r>
              <a:rPr lang="fr-FR" sz="1800" kern="100" dirty="0">
                <a:latin typeface="Aptos"/>
                <a:ea typeface="Aptos"/>
                <a:cs typeface="Times New Roman" panose="02020603050405020304" pitchFamily="18" charset="0"/>
              </a:rPr>
              <a:t>: réévaluation du dispositif, associations de patients</a:t>
            </a: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C27FA4-E43F-4C81-B455-098D34D0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161" y="0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B2056-1A00-49BA-AD10-D38A8D51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latin typeface="Aptos"/>
                <a:ea typeface="Aptos"/>
                <a:cs typeface="Times New Roman" panose="02020603050405020304" pitchFamily="18" charset="0"/>
              </a:rPr>
              <a:t>Services d'aval (médecine, soins critiques)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E7CDE7-3B1A-4607-8FD1-ACF8A6F68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A3F4A2-CE7E-4A92-AD97-E93131F3C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6753" y="1044883"/>
            <a:ext cx="9300754" cy="4040175"/>
          </a:xfrm>
        </p:spPr>
        <p:txBody>
          <a:bodyPr>
            <a:no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Disponibilité de lits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adaptée aux besoins des structures d’amont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Protocoles médicaux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senior, traitements conformes </a:t>
            </a:r>
            <a:endParaRPr lang="fr-FR" sz="1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Coordination avec réseau de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prise en charge à domicile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dédié (DREPADOM)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Alerter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le centre de référence/compétence: symptômes sévère, terrain à risque, défaut d’adhérence au suivi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Binôme de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référents médicaux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formation, protocoles, coordination avec le réseau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latin typeface="Aptos"/>
                <a:ea typeface="Aptos"/>
                <a:cs typeface="Times New Roman" panose="02020603050405020304" pitchFamily="18" charset="0"/>
              </a:rPr>
              <a:t>Réunions annuelles</a:t>
            </a:r>
            <a:r>
              <a:rPr lang="fr-FR" sz="1800" kern="100" dirty="0">
                <a:latin typeface="Aptos"/>
                <a:ea typeface="Aptos"/>
                <a:cs typeface="Times New Roman" panose="02020603050405020304" pitchFamily="18" charset="0"/>
              </a:rPr>
              <a:t>: réévaluation du dispositif, associations de patients</a:t>
            </a: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9A8CF7-CF6F-4CCE-AC5C-2A8FD50B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734" y="58117"/>
            <a:ext cx="959683" cy="9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1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B2056-1A00-49BA-AD10-D38A8D51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latin typeface="Aptos"/>
                <a:ea typeface="Aptos"/>
                <a:cs typeface="Times New Roman" panose="02020603050405020304" pitchFamily="18" charset="0"/>
              </a:rPr>
              <a:t>Pour les Centres de Référence / Compétence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E7CDE7-3B1A-4607-8FD1-ACF8A6F68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A3F4A2-CE7E-4A92-AD97-E93131F3C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86195"/>
            <a:ext cx="9144001" cy="4040175"/>
          </a:xfrm>
        </p:spPr>
        <p:txBody>
          <a:bodyPr>
            <a:no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Associer chaque structure signataire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à un centre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latin typeface="Aptos"/>
                <a:ea typeface="Aptos"/>
                <a:cs typeface="Times New Roman" panose="02020603050405020304" pitchFamily="18" charset="0"/>
              </a:rPr>
              <a:t>L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igne d’avis spécialisé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,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accessible, actualisée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Accès aux dossiers et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protocoles personnalisés de soins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Aide à l’élaboration des protocoles 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Organisation de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réévaluations annuelles du dispositif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avec les structures affiliées 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Organisation de réunions annuelles avec les </a:t>
            </a: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associations de patients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Information des patients </a:t>
            </a:r>
            <a:r>
              <a:rPr lang="fr-FR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: appel au 15, fonctionnement du réseau…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fr-F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7EE88D-5767-42C8-A855-A374B33E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617" y="27000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9AF730-1FE8-40CB-8C2F-C32D2B7EC5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AF51836-596D-4EAE-9B53-D987FDC22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990" y="0"/>
            <a:ext cx="3536106" cy="5062087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2797AA-C46A-4499-B576-3FF40FCD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80" y="0"/>
            <a:ext cx="33651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4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B903198-7EC3-484D-9273-70C025BA6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15010E-D7A4-4941-A111-BCE71D170CB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94250"/>
            <a:ext cx="549275" cy="3937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1D65A6-08FB-42ED-94EE-46899490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587E85-5D10-424A-A1F0-12A13EEBB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16" y="109272"/>
            <a:ext cx="1061139" cy="10611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D60543-88E0-4234-BD25-5966326C9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536" y="246176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AD495D-0D20-4051-A8DD-A0A6D5F78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23" y="559455"/>
            <a:ext cx="1061139" cy="10611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2C11F3-46DB-452B-9A49-E345A9C65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775" y="1288085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91F08C-032C-46E8-BCCB-EEED41697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6559" y="3084453"/>
            <a:ext cx="1061139" cy="10611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7A205FF-95FA-45DF-9312-23A1CE3FF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746" y="3672573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8277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MCGRE">
      <a:dk1>
        <a:srgbClr val="666666"/>
      </a:dk1>
      <a:lt1>
        <a:srgbClr val="FFFFFF"/>
      </a:lt1>
      <a:dk2>
        <a:srgbClr val="11425D"/>
      </a:dk2>
      <a:lt2>
        <a:srgbClr val="FFFFFF"/>
      </a:lt2>
      <a:accent1>
        <a:srgbClr val="D21F2E"/>
      </a:accent1>
      <a:accent2>
        <a:srgbClr val="DF626D"/>
      </a:accent2>
      <a:accent3>
        <a:srgbClr val="E88E95"/>
      </a:accent3>
      <a:accent4>
        <a:srgbClr val="12435D"/>
      </a:accent4>
      <a:accent5>
        <a:srgbClr val="597C8E"/>
      </a:accent5>
      <a:accent6>
        <a:srgbClr val="87A0AE"/>
      </a:accent6>
      <a:hlink>
        <a:srgbClr val="D21F2E"/>
      </a:hlink>
      <a:folHlink>
        <a:srgbClr val="E88E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E-presentation type - Version finale" id="{BBB4B3CF-7985-EF47-AD36-DDC790DB160F}" vid="{9B7972FA-A78E-1D4F-BA8B-7CBBBA1F75D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</Template>
  <TotalTime>2541</TotalTime>
  <Words>435</Words>
  <Application>Microsoft Office PowerPoint</Application>
  <PresentationFormat>Affichage à l'écran (16:9)</PresentationFormat>
  <Paragraphs>58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IBM Plex Sans</vt:lpstr>
      <vt:lpstr>Aptos</vt:lpstr>
      <vt:lpstr>Courier New</vt:lpstr>
      <vt:lpstr>Symbol</vt:lpstr>
      <vt:lpstr>Geometric</vt:lpstr>
      <vt:lpstr>20e Journée de la filière  FilRougE-MCGRE </vt:lpstr>
      <vt:lpstr>Objectifs de la charte</vt:lpstr>
      <vt:lpstr>Trois piliers essentiels</vt:lpstr>
      <vt:lpstr>Structures préhospitalières (SAMU, SMUR, SDIS) </vt:lpstr>
      <vt:lpstr>Services d’Accueil des Urgences</vt:lpstr>
      <vt:lpstr>Services d'aval (médecine, soins critiques)</vt:lpstr>
      <vt:lpstr>Pour les Centres de Référence / Compétence</vt:lpstr>
      <vt:lpstr>Présentation PowerPoint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Pfff</dc:creator>
  <cp:lastModifiedBy>Christian Kassasseya</cp:lastModifiedBy>
  <cp:revision>39</cp:revision>
  <dcterms:created xsi:type="dcterms:W3CDTF">2023-05-05T12:18:50Z</dcterms:created>
  <dcterms:modified xsi:type="dcterms:W3CDTF">2025-06-25T18:15:46Z</dcterms:modified>
</cp:coreProperties>
</file>