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5" r:id="rId3"/>
    <p:sldId id="266" r:id="rId4"/>
    <p:sldId id="271" r:id="rId5"/>
    <p:sldId id="268" r:id="rId6"/>
    <p:sldId id="274" r:id="rId7"/>
    <p:sldId id="275" r:id="rId8"/>
    <p:sldId id="290" r:id="rId9"/>
    <p:sldId id="279" r:id="rId10"/>
    <p:sldId id="280" r:id="rId11"/>
    <p:sldId id="282" r:id="rId12"/>
    <p:sldId id="291" r:id="rId13"/>
    <p:sldId id="292" r:id="rId14"/>
    <p:sldId id="294" r:id="rId15"/>
    <p:sldId id="293" r:id="rId16"/>
    <p:sldId id="295" r:id="rId17"/>
    <p:sldId id="296" r:id="rId18"/>
    <p:sldId id="299" r:id="rId19"/>
    <p:sldId id="281" r:id="rId20"/>
    <p:sldId id="298" r:id="rId21"/>
    <p:sldId id="297" r:id="rId22"/>
    <p:sldId id="300" r:id="rId23"/>
    <p:sldId id="301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BM Plex Sa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66FF"/>
    <a:srgbClr val="0066CC"/>
    <a:srgbClr val="F3E39F"/>
    <a:srgbClr val="333333"/>
    <a:srgbClr val="1241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4"/>
    <p:restoredTop sz="96327"/>
  </p:normalViewPr>
  <p:slideViewPr>
    <p:cSldViewPr snapToGrid="0">
      <p:cViewPr varScale="1">
        <p:scale>
          <a:sx n="115" d="100"/>
          <a:sy n="115" d="100"/>
        </p:scale>
        <p:origin x="69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EA8983A-BB71-1EC3-BD16-6335891651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IBM Plex Sans" panose="020B0503050203000203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71254D-A10E-8FF5-C066-E237DF0668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BF3FF-D84A-9542-B460-45ADE9638E48}" type="datetimeFigureOut">
              <a:rPr lang="fr-FR" smtClean="0">
                <a:latin typeface="IBM Plex Sans" panose="020B0503050203000203" pitchFamily="34" charset="0"/>
              </a:rPr>
              <a:pPr/>
              <a:t>20/06/2025</a:t>
            </a:fld>
            <a:endParaRPr lang="fr-FR" dirty="0">
              <a:latin typeface="IBM Plex Sans" panose="020B0503050203000203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F53D3-EFFC-813D-DCDD-4CEDC1D4F7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IBM Plex Sans" panose="020B0503050203000203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B3411A-AE55-A83B-7022-DC17E07A3E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81119-D73F-D844-8E7F-F4F83B73B8EC}" type="slidenum">
              <a:rPr lang="fr-FR" smtClean="0">
                <a:latin typeface="IBM Plex Sans" panose="020B0503050203000203" pitchFamily="34" charset="0"/>
              </a:rPr>
              <a:pPr/>
              <a:t>‹N°›</a:t>
            </a:fld>
            <a:endParaRPr lang="fr-FR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7201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IBM Plex Sans" panose="020B0503050203000203" pitchFamily="34" charset="0"/>
        <a:ea typeface="IBM Plex Sans" panose="020B0503050203000203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D21F2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20000"/>
          </a:blip>
          <a:srcRect t="18633" b="13923"/>
          <a:stretch/>
        </p:blipFill>
        <p:spPr>
          <a:xfrm>
            <a:off x="413625" y="1"/>
            <a:ext cx="8591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455250" y="2283294"/>
            <a:ext cx="6507900" cy="707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02100" y="2991150"/>
            <a:ext cx="50142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2">
            <a:alphaModFix/>
          </a:blip>
          <a:srcRect t="25082" r="36664" b="25082"/>
          <a:stretch/>
        </p:blipFill>
        <p:spPr>
          <a:xfrm>
            <a:off x="4494725" y="0"/>
            <a:ext cx="46492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600"/>
              <a:buNone/>
              <a:defRPr>
                <a:solidFill>
                  <a:srgbClr val="1241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Google Shape;46;p9">
            <a:extLst>
              <a:ext uri="{FF2B5EF4-FFF2-40B4-BE49-F238E27FC236}">
                <a16:creationId xmlns:a16="http://schemas.microsoft.com/office/drawing/2014/main" id="{0132FAF5-7CF8-31ED-D56F-007DD5BA2065}"/>
              </a:ext>
            </a:extLst>
          </p:cNvPr>
          <p:cNvPicPr preferRelativeResize="0"/>
          <p:nvPr userDrawn="1"/>
        </p:nvPicPr>
        <p:blipFill>
          <a:blip r:embed="rId3">
            <a:alphaModFix amt="50000"/>
          </a:blip>
          <a:srcRect/>
          <a:stretch/>
        </p:blipFill>
        <p:spPr>
          <a:xfrm rot="10800000" flipH="1">
            <a:off x="8625430" y="4793949"/>
            <a:ext cx="614639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7;p9">
            <a:extLst>
              <a:ext uri="{FF2B5EF4-FFF2-40B4-BE49-F238E27FC236}">
                <a16:creationId xmlns:a16="http://schemas.microsoft.com/office/drawing/2014/main" id="{84D1050F-4862-2038-7A70-345F4B1F2E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78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s chiffre 1 1 1">
  <p:cSld name="BIG_NUMBER_1_1_1">
    <p:bg>
      <p:bgPr>
        <a:solidFill>
          <a:srgbClr val="12415B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2">
            <a:alphaModFix/>
          </a:blip>
          <a:srcRect t="10530" b="10530"/>
          <a:stretch/>
        </p:blipFill>
        <p:spPr>
          <a:xfrm>
            <a:off x="901750" y="0"/>
            <a:ext cx="73404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3056350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27000" lvl="0" indent="0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None/>
              <a:defRPr b="1">
                <a:solidFill>
                  <a:srgbClr val="D21F2E"/>
                </a:solidFill>
              </a:defRPr>
            </a:lvl1pPr>
            <a:lvl2pPr marL="914400" lvl="1" indent="-31115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  <a:defRPr/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/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/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/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/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/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" name="Google Shape;46;p9">
            <a:extLst>
              <a:ext uri="{FF2B5EF4-FFF2-40B4-BE49-F238E27FC236}">
                <a16:creationId xmlns:a16="http://schemas.microsoft.com/office/drawing/2014/main" id="{6CC09846-36C8-80EF-A16C-C2F7629E6D2E}"/>
              </a:ext>
            </a:extLst>
          </p:cNvPr>
          <p:cNvPicPr preferRelativeResize="0"/>
          <p:nvPr userDrawn="1"/>
        </p:nvPicPr>
        <p:blipFill>
          <a:blip r:embed="rId3">
            <a:alphaModFix amt="50000"/>
          </a:blip>
          <a:srcRect/>
          <a:stretch/>
        </p:blipFill>
        <p:spPr>
          <a:xfrm rot="10800000" flipH="1">
            <a:off x="8625430" y="4793949"/>
            <a:ext cx="614639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7;p9">
            <a:extLst>
              <a:ext uri="{FF2B5EF4-FFF2-40B4-BE49-F238E27FC236}">
                <a16:creationId xmlns:a16="http://schemas.microsoft.com/office/drawing/2014/main" id="{0DAD4C16-72C2-6434-804D-956FD586A4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2439" y="739274"/>
            <a:ext cx="1061139" cy="1061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79797" y="3333098"/>
            <a:ext cx="1061139" cy="10611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476" y="3333098"/>
            <a:ext cx="1061139" cy="10611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476" y="2036186"/>
            <a:ext cx="1061139" cy="10611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66118" y="739274"/>
            <a:ext cx="1061139" cy="106113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66118" y="2036186"/>
            <a:ext cx="1061139" cy="10611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38760" y="2036186"/>
            <a:ext cx="1061139" cy="10611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38760" y="739274"/>
            <a:ext cx="1061139" cy="106113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3476" y="739274"/>
            <a:ext cx="1061139" cy="10611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79797" y="739274"/>
            <a:ext cx="1061139" cy="106113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79797" y="2036186"/>
            <a:ext cx="1061139" cy="106113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52439" y="3333098"/>
            <a:ext cx="1061139" cy="106113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25081" y="3333098"/>
            <a:ext cx="1061139" cy="106113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52439" y="2036186"/>
            <a:ext cx="1061139" cy="106113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938760" y="3333098"/>
            <a:ext cx="1061139" cy="106113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25081" y="2036186"/>
            <a:ext cx="1061139" cy="106113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66118" y="3333098"/>
            <a:ext cx="1061139" cy="106113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25081" y="739274"/>
            <a:ext cx="1061139" cy="10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20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bg>
      <p:bgPr>
        <a:solidFill>
          <a:schemeClr val="bg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2439" y="739274"/>
            <a:ext cx="1061139" cy="1061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79797" y="3333098"/>
            <a:ext cx="1061139" cy="10611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476" y="3333098"/>
            <a:ext cx="1061139" cy="10611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476" y="2036186"/>
            <a:ext cx="1061139" cy="10611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66118" y="739274"/>
            <a:ext cx="1061139" cy="106113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66118" y="2036186"/>
            <a:ext cx="1061139" cy="10611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38760" y="2036186"/>
            <a:ext cx="1061139" cy="10611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38760" y="739274"/>
            <a:ext cx="1061139" cy="106113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3476" y="739274"/>
            <a:ext cx="1061139" cy="10611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79797" y="739274"/>
            <a:ext cx="1061139" cy="106113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79797" y="2036186"/>
            <a:ext cx="1061139" cy="106113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52439" y="3333098"/>
            <a:ext cx="1061139" cy="106113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25081" y="3333098"/>
            <a:ext cx="1061139" cy="106113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52439" y="2036186"/>
            <a:ext cx="1061139" cy="106113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938760" y="3333098"/>
            <a:ext cx="1061139" cy="106113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25081" y="2036186"/>
            <a:ext cx="1061139" cy="106113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66118" y="3333098"/>
            <a:ext cx="1061139" cy="106113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25081" y="739274"/>
            <a:ext cx="1061139" cy="10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2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" preserve="1" userDrawn="1">
  <p:cSld name="1_Diapositive de titre 1 1">
    <p:bg>
      <p:bgPr>
        <a:solidFill>
          <a:srgbClr val="D21F2E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1EEDF91A-B077-4348-BEB2-2DCAF6E929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7227" y="-21399"/>
            <a:ext cx="4496938" cy="517517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502325" y="1090025"/>
            <a:ext cx="3837600" cy="23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502322" y="3376138"/>
            <a:ext cx="3257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558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 3">
  <p:cSld name="SECTION_HEADER_3">
    <p:bg>
      <p:bgPr>
        <a:solidFill>
          <a:srgbClr val="12415B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 rotWithShape="1">
          <a:blip r:embed="rId2">
            <a:alphaModFix amt="20000"/>
          </a:blip>
          <a:srcRect r="7123" b="79669"/>
          <a:stretch/>
        </p:blipFill>
        <p:spPr>
          <a:xfrm>
            <a:off x="1164575" y="3593000"/>
            <a:ext cx="7979423" cy="155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6"/>
          <p:cNvPicPr preferRelativeResize="0"/>
          <p:nvPr/>
        </p:nvPicPr>
        <p:blipFill rotWithShape="1">
          <a:blip r:embed="rId2">
            <a:alphaModFix amt="20000"/>
          </a:blip>
          <a:srcRect t="39871" r="36896"/>
          <a:stretch/>
        </p:blipFill>
        <p:spPr>
          <a:xfrm>
            <a:off x="6762125" y="1"/>
            <a:ext cx="2381875" cy="201474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2" name="Google Shape;46;p9">
            <a:extLst>
              <a:ext uri="{FF2B5EF4-FFF2-40B4-BE49-F238E27FC236}">
                <a16:creationId xmlns:a16="http://schemas.microsoft.com/office/drawing/2014/main" id="{FB5F4DEE-BC2D-8FEE-33D4-FDFD40BFABEA}"/>
              </a:ext>
            </a:extLst>
          </p:cNvPr>
          <p:cNvPicPr preferRelativeResize="0"/>
          <p:nvPr userDrawn="1"/>
        </p:nvPicPr>
        <p:blipFill>
          <a:blip r:embed="rId3">
            <a:alphaModFix amt="50000"/>
          </a:blip>
          <a:srcRect/>
          <a:stretch/>
        </p:blipFill>
        <p:spPr>
          <a:xfrm rot="10800000" flipH="1">
            <a:off x="8625430" y="4793949"/>
            <a:ext cx="614639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7;p9">
            <a:extLst>
              <a:ext uri="{FF2B5EF4-FFF2-40B4-BE49-F238E27FC236}">
                <a16:creationId xmlns:a16="http://schemas.microsoft.com/office/drawing/2014/main" id="{693D0B22-4306-4207-0130-63153E17DD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2">
  <p:cSld name="TITLE_AND_TWO_COLUMNS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 t="13758" b="13751"/>
          <a:stretch/>
        </p:blipFill>
        <p:spPr>
          <a:xfrm>
            <a:off x="642600" y="-22025"/>
            <a:ext cx="8066248" cy="518754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574475" y="410000"/>
            <a:ext cx="59952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574475" y="1297700"/>
            <a:ext cx="5995200" cy="32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●"/>
              <a:defRPr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BM Plex Sans"/>
              <a:buChar char="●"/>
              <a:defRPr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○"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2 1">
  <p:cSld name="TITLE_AND_TWO_COLUMNS_2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 t="14062" b="13453"/>
          <a:stretch/>
        </p:blipFill>
        <p:spPr>
          <a:xfrm>
            <a:off x="642600" y="-22025"/>
            <a:ext cx="8066248" cy="518754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574475" y="410000"/>
            <a:ext cx="59952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574475" y="1297700"/>
            <a:ext cx="5995200" cy="32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●"/>
              <a:defRPr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BM Plex Sans"/>
              <a:buChar char="●"/>
              <a:defRPr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○"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Google Shape;7;p1">
            <a:extLst>
              <a:ext uri="{FF2B5EF4-FFF2-40B4-BE49-F238E27FC236}">
                <a16:creationId xmlns:a16="http://schemas.microsoft.com/office/drawing/2014/main" id="{A7B74512-F23E-3E8B-F204-85804BB67C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Font typeface="IBM Plex Sans"/>
              <a:buChar char="●"/>
              <a:defRPr sz="16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300"/>
              <a:buFont typeface="IBM Plex Sans"/>
              <a:buChar char="●"/>
              <a:defRPr sz="13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2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 dirty="0"/>
          </a:p>
        </p:txBody>
      </p:sp>
      <p:pic>
        <p:nvPicPr>
          <p:cNvPr id="3" name="Google Shape;59;p11">
            <a:extLst>
              <a:ext uri="{FF2B5EF4-FFF2-40B4-BE49-F238E27FC236}">
                <a16:creationId xmlns:a16="http://schemas.microsoft.com/office/drawing/2014/main" id="{DD157450-A7BB-496B-AFAF-D09DF52FB39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24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85206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311699" y="953675"/>
            <a:ext cx="8531378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pic>
        <p:nvPicPr>
          <p:cNvPr id="2" name="Google Shape;59;p11">
            <a:extLst>
              <a:ext uri="{FF2B5EF4-FFF2-40B4-BE49-F238E27FC236}">
                <a16:creationId xmlns:a16="http://schemas.microsoft.com/office/drawing/2014/main" id="{709F21F7-3518-52DF-D389-C5A7D70B38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80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39999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311700" y="953675"/>
            <a:ext cx="3999900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" name="Espace réservé pour une image  7">
            <a:extLst>
              <a:ext uri="{FF2B5EF4-FFF2-40B4-BE49-F238E27FC236}">
                <a16:creationId xmlns:a16="http://schemas.microsoft.com/office/drawing/2014/main" id="{89681124-A76B-127A-8CED-F9CD22806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7227" y="-21399"/>
            <a:ext cx="4496938" cy="517517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3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39999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311700" y="953675"/>
            <a:ext cx="3999900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385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2400"/>
              <a:buFont typeface="IBM Plex Sans"/>
              <a:buNone/>
              <a:defRPr sz="2400" b="1">
                <a:solidFill>
                  <a:srgbClr val="D21F2E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Font typeface="IBM Plex Sans"/>
              <a:buChar char="●"/>
              <a:defRPr sz="16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300"/>
              <a:buFont typeface="IBM Plex Sans"/>
              <a:buChar char="●"/>
              <a:defRPr sz="13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2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 dirty="0"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0" y="4420000"/>
            <a:ext cx="1000499" cy="7235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5" r:id="rId2"/>
    <p:sldLayoutId id="2147483652" r:id="rId3"/>
    <p:sldLayoutId id="2147483655" r:id="rId4"/>
    <p:sldLayoutId id="2147483656" r:id="rId5"/>
    <p:sldLayoutId id="2147483674" r:id="rId6"/>
    <p:sldLayoutId id="2147483673" r:id="rId7"/>
    <p:sldLayoutId id="2147483669" r:id="rId8"/>
    <p:sldLayoutId id="2147483676" r:id="rId9"/>
    <p:sldLayoutId id="2147483668" r:id="rId10"/>
    <p:sldLayoutId id="2147483665" r:id="rId11"/>
    <p:sldLayoutId id="2147483671" r:id="rId12"/>
    <p:sldLayoutId id="2147483672" r:id="rId1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270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ctrTitle"/>
          </p:nvPr>
        </p:nvSpPr>
        <p:spPr>
          <a:xfrm>
            <a:off x="1316102" y="626116"/>
            <a:ext cx="6507900" cy="13294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20</a:t>
            </a:r>
            <a:r>
              <a:rPr lang="fr-FR" baseline="30000" dirty="0"/>
              <a:t>e</a:t>
            </a:r>
            <a:r>
              <a:rPr lang="fr-FR" dirty="0"/>
              <a:t> Journée de la filière </a:t>
            </a:r>
            <a:br>
              <a:rPr lang="fr-FR" dirty="0"/>
            </a:br>
            <a:r>
              <a:rPr lang="fr-FR" dirty="0"/>
              <a:t>FilRougE-MCGRE</a:t>
            </a:r>
            <a:br>
              <a:rPr lang="fr-FR" dirty="0"/>
            </a:br>
            <a:endParaRPr sz="1600"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2202100" y="4214190"/>
            <a:ext cx="5014200" cy="5196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27 juin 2025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BAE58E-9270-4081-83FA-6F6E85D8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6" name="Google Shape;107;p21">
            <a:extLst>
              <a:ext uri="{FF2B5EF4-FFF2-40B4-BE49-F238E27FC236}">
                <a16:creationId xmlns:a16="http://schemas.microsoft.com/office/drawing/2014/main" id="{2AAFB2EA-D93E-4765-BC8A-816F807475CD}"/>
              </a:ext>
            </a:extLst>
          </p:cNvPr>
          <p:cNvSpPr txBox="1">
            <a:spLocks/>
          </p:cNvSpPr>
          <p:nvPr/>
        </p:nvSpPr>
        <p:spPr>
          <a:xfrm>
            <a:off x="2202100" y="2491410"/>
            <a:ext cx="5014200" cy="81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"/>
              <a:buNone/>
              <a:defRPr sz="20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11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indent="0"/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1425973" y="2511903"/>
            <a:ext cx="6783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mots pour le dire </a:t>
            </a:r>
          </a:p>
          <a:p>
            <a:pPr lvl="0" algn="ctr"/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</a:p>
          <a:p>
            <a:r>
              <a:rPr lang="fr-F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Groupe « Sexualité &amp; Fertilité » et Michel ANSELME 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atient Expert au RoFSED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99B90C-AF43-4A1D-9ECF-00840753F5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C2A8D2-BB76-48FE-8DB6-B88D1DD7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pic>
        <p:nvPicPr>
          <p:cNvPr id="6" name="Espace réservé du contenu 4" descr="crips_jeu_pour_ta_sante_sexuelle_visuel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255" y="155893"/>
            <a:ext cx="1965525" cy="162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rips_outil_info_intox_vas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0860" y="380999"/>
            <a:ext cx="1531620" cy="1196341"/>
          </a:xfrm>
          <a:prstGeom prst="rect">
            <a:avLst/>
          </a:prstGeom>
        </p:spPr>
      </p:pic>
      <p:pic>
        <p:nvPicPr>
          <p:cNvPr id="9" name="Image 8" descr="image-ado-sexo-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8779" y="88287"/>
            <a:ext cx="1816817" cy="1953212"/>
          </a:xfrm>
          <a:prstGeom prst="rect">
            <a:avLst/>
          </a:prstGeom>
        </p:spPr>
      </p:pic>
      <p:pic>
        <p:nvPicPr>
          <p:cNvPr id="10" name="Image 9" descr="téléchargement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906" y="2583706"/>
            <a:ext cx="1468755" cy="1723072"/>
          </a:xfrm>
          <a:prstGeom prst="rect">
            <a:avLst/>
          </a:prstGeom>
        </p:spPr>
      </p:pic>
      <p:pic>
        <p:nvPicPr>
          <p:cNvPr id="11" name="Image 10" descr="téléchargement (1)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72777" y="2472690"/>
            <a:ext cx="2219325" cy="2057400"/>
          </a:xfrm>
          <a:prstGeom prst="rect">
            <a:avLst/>
          </a:prstGeom>
        </p:spPr>
      </p:pic>
      <p:pic>
        <p:nvPicPr>
          <p:cNvPr id="12" name="Image 11" descr="téléchargement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31033" y="2749966"/>
            <a:ext cx="2762250" cy="1657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2455" y="1869222"/>
            <a:ext cx="20800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Le jeu pour ta santé sexuelle</a:t>
            </a:r>
            <a:r>
              <a:rPr lang="fr-FR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(Crips Île-de-France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073616" y="1726940"/>
            <a:ext cx="1685077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 smtClean="0">
                <a:solidFill>
                  <a:schemeClr val="bg2"/>
                </a:solidFill>
                <a:latin typeface="Calibri"/>
                <a:ea typeface="Calibri"/>
                <a:cs typeface="Times New Roman"/>
              </a:rPr>
              <a:t>Info / Intox</a:t>
            </a:r>
            <a:r>
              <a:rPr lang="fr-FR" dirty="0" smtClean="0">
                <a:solidFill>
                  <a:schemeClr val="bg2"/>
                </a:solidFill>
                <a:latin typeface="Times New Roman"/>
                <a:ea typeface="Calibri"/>
                <a:cs typeface="Times New Roman"/>
              </a:rPr>
              <a:t> (CRIPS)</a:t>
            </a:r>
            <a:endParaRPr lang="fr-FR" sz="1200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9184" y="1941350"/>
            <a:ext cx="239768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b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Ado Sexo : Quelles infos ?</a:t>
            </a:r>
            <a:r>
              <a:rPr lang="fr-FR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(Promotion Santé ARA)</a:t>
            </a:r>
            <a:endParaRPr lang="fr-FR" sz="1200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6472" y="4314729"/>
            <a:ext cx="2292306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b="1" dirty="0" err="1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Jdiwi</a:t>
            </a:r>
            <a:r>
              <a:rPr lang="fr-FR" b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Jdinon</a:t>
            </a:r>
            <a:r>
              <a:rPr lang="fr-FR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(Fédération des centres pluralistes / Amnesty Belgique)</a:t>
            </a:r>
            <a:endParaRPr lang="fr-FR" sz="1200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5401" y="4627795"/>
            <a:ext cx="2164375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fr-FR" b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DISCULTONS</a:t>
            </a:r>
            <a:r>
              <a:rPr lang="fr-FR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(POPAIA)</a:t>
            </a:r>
            <a:endParaRPr lang="fr-FR" sz="1200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09928" y="4507977"/>
            <a:ext cx="2300630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fr-FR" b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SéduQ</a:t>
            </a:r>
            <a:r>
              <a:rPr lang="fr-FR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(Association Désclic)</a:t>
            </a:r>
            <a:endParaRPr lang="fr-FR" sz="1200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770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048FC-6D52-4072-B090-21B17D21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activité pour ouvrir le dialogue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60F784-06A3-45BB-9C9E-9743596CDF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ACD64F-2D38-4806-A43D-71749318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7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C704E6-8643-4A69-AABF-A79A65AB6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indent="-342900">
              <a:buClrTx/>
              <a:buNone/>
            </a:pP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Un dispositif  ludique pour aborder des sujets comme l'intimité et le projet parental.</a:t>
            </a:r>
          </a:p>
          <a:p>
            <a:pPr marL="469900" indent="-342900">
              <a:buClrTx/>
              <a:buNone/>
            </a:pPr>
            <a:endParaRPr lang="fr-FR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342900">
              <a:buClrTx/>
              <a:buFont typeface="+mj-lt"/>
              <a:buAutoNum type="arabicPeriod"/>
            </a:pP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Pourquoi ?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Créer un espace d’échange libre, respectueux et sans pression, où chacun peut s’exprimer à son rythme.</a:t>
            </a:r>
          </a:p>
          <a:p>
            <a:pPr marL="469900" indent="-342900">
              <a:buClrTx/>
              <a:buFont typeface="+mj-lt"/>
              <a:buAutoNum type="arabicPeriod"/>
            </a:pPr>
            <a:endParaRPr lang="fr-FR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342900">
              <a:buClrTx/>
              <a:buFont typeface="+mj-lt"/>
              <a:buAutoNum type="arabicPeriod"/>
            </a:pP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Pour qui ?</a:t>
            </a:r>
            <a:endParaRPr lang="fr-FR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342900">
              <a:buClrTx/>
              <a:buNone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Personnes vivant avec une drépanocytose ou une thalassémie</a:t>
            </a:r>
          </a:p>
          <a:p>
            <a:pPr marL="469900" indent="-342900">
              <a:buClrTx/>
              <a:buNone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Proches impliqués dans leur quotidien</a:t>
            </a:r>
          </a:p>
          <a:p>
            <a:pPr marL="469900" indent="-342900">
              <a:buClrTx/>
              <a:buNone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Acteurs du soin souhaitant enrichir la relation thérapeutique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048FC-6D52-4072-B090-21B17D21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Découvrir l’activité 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60F784-06A3-45BB-9C9E-9743596CDF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ACD64F-2D38-4806-A43D-71749318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7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7391E-E405-448E-A632-2232520B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et Potentiel d'Utilisation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C704E6-8643-4A69-AABF-A79A65AB6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69900" indent="-342900">
              <a:buClrTx/>
              <a:buFont typeface="+mj-lt"/>
              <a:buAutoNum type="arabicPeriod"/>
            </a:pPr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Rompt les tabous 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Il permet d’aborder avec sincérité des sujets délicats, tels que la sexualité ou l’envie de devenir parent.</a:t>
            </a:r>
          </a:p>
          <a:p>
            <a:pPr marL="469900" indent="-342900">
              <a:buClrTx/>
              <a:buFont typeface="+mj-lt"/>
              <a:buAutoNum type="arabicPeriod"/>
            </a:pPr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Renforce la confiance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Il crée un cadre sécurisant, propice à l’expression de chacun·e, avec bienveillance ni pression.</a:t>
            </a:r>
          </a:p>
          <a:p>
            <a:pPr marL="469900" indent="-342900">
              <a:buClrTx/>
              <a:buFont typeface="+mj-lt"/>
              <a:buAutoNum type="arabicPeriod"/>
            </a:pPr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Redonne la parole aux patients… et éclaire les soignants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Les patient·e·s peuvent exprimer leurs ressentis, leurs besoins, leurs limites.</a:t>
            </a:r>
            <a:b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Les professionnel·le·s saisissent mieux les attentes et réalités vécues.</a:t>
            </a:r>
          </a:p>
          <a:p>
            <a:pPr marL="469900" indent="-342900">
              <a:buClrTx/>
              <a:buNone/>
            </a:pPr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Un outil pour de nombreux contextes</a:t>
            </a:r>
          </a:p>
          <a:p>
            <a:pPr marL="469900" indent="-342900">
              <a:buClrTx/>
              <a:buNone/>
            </a:pP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            Ateliers collectifs</a:t>
            </a:r>
          </a:p>
          <a:p>
            <a:pPr marL="469900" indent="-342900">
              <a:buClrTx/>
              <a:buNone/>
            </a:pP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              Groupes de parole</a:t>
            </a:r>
          </a:p>
          <a:p>
            <a:pPr marL="469900" indent="-342900">
              <a:buClrTx/>
              <a:buNone/>
            </a:pP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                 Consultations ou entretiens individualisés</a:t>
            </a:r>
          </a:p>
          <a:p>
            <a:pPr marL="469900" indent="-342900">
              <a:buClrTx/>
              <a:buNone/>
            </a:pP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                     Hôpitaux, associations, structures éducatives…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7391E-E405-448E-A632-2232520B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et Mécanismes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C704E6-8643-4A69-AABF-A79A65AB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059607"/>
            <a:ext cx="8520600" cy="3613292"/>
          </a:xfrm>
        </p:spPr>
        <p:txBody>
          <a:bodyPr>
            <a:normAutofit fontScale="62500" lnSpcReduction="20000"/>
          </a:bodyPr>
          <a:lstStyle/>
          <a:p>
            <a:pPr marL="469900" indent="-342900">
              <a:buClrTx/>
              <a:buSzPct val="110000"/>
              <a:buNone/>
            </a:pPr>
            <a:r>
              <a:rPr lang="fr-FR" sz="2200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200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Tirer une carte</a:t>
            </a:r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Chaque carte appartient à une catégorie identifiable par une couleur et un pictogramme :</a:t>
            </a:r>
            <a:br>
              <a:rPr lang="fr-FR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Trouve les bons mots</a:t>
            </a:r>
            <a:r>
              <a:rPr lang="fr-FR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fr-FR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Mise </a:t>
            </a:r>
            <a:r>
              <a:rPr lang="fr-FR" sz="2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situation</a:t>
            </a:r>
            <a:r>
              <a:rPr lang="fr-F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fr-FR" sz="2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Reformulation</a:t>
            </a:r>
            <a:r>
              <a:rPr lang="fr-FR" sz="22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i="1" dirty="0" smtClean="0">
                <a:solidFill>
                  <a:srgbClr val="F721CE"/>
                </a:solidFill>
                <a:latin typeface="Times New Roman" pitchFamily="18" charset="0"/>
                <a:cs typeface="Times New Roman" pitchFamily="18" charset="0"/>
              </a:rPr>
              <a:t>        Défi </a:t>
            </a:r>
            <a:r>
              <a:rPr lang="fr-FR" sz="2200" b="1" i="1" dirty="0">
                <a:solidFill>
                  <a:srgbClr val="F721CE"/>
                </a:solidFill>
                <a:latin typeface="Times New Roman" pitchFamily="18" charset="0"/>
                <a:cs typeface="Times New Roman" pitchFamily="18" charset="0"/>
              </a:rPr>
              <a:t>ludique</a:t>
            </a:r>
            <a:r>
              <a:rPr lang="fr-FR" sz="2200" b="1" dirty="0">
                <a:solidFill>
                  <a:srgbClr val="F721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2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342900">
              <a:buNone/>
            </a:pPr>
            <a:r>
              <a:rPr lang="fr-FR" sz="22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fr-FR" sz="2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Vie, Choix </a:t>
            </a:r>
            <a:r>
              <a:rPr lang="fr-FR" sz="2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fr-FR" sz="2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Avenir          </a:t>
            </a:r>
            <a:r>
              <a:rPr lang="fr-FR" sz="2200" b="1" i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Personnages</a:t>
            </a:r>
            <a:r>
              <a:rPr lang="fr-FR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Débat</a:t>
            </a:r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r-FR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Bonus          </a:t>
            </a:r>
            <a:r>
              <a:rPr lang="fr-FR" sz="2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Carte vierge</a:t>
            </a:r>
          </a:p>
          <a:p>
            <a:pPr marL="469900" indent="-342900">
              <a:buNone/>
            </a:pPr>
            <a:endParaRPr lang="fr-FR" sz="22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342900">
              <a:buNone/>
            </a:pP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200" b="1" dirty="0" err="1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Chacun·e</a:t>
            </a:r>
            <a:r>
              <a:rPr lang="fr-FR" sz="2200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participe à sa manière</a:t>
            </a:r>
            <a:endParaRPr lang="fr-FR" sz="2200" dirty="0">
              <a:solidFill>
                <a:srgbClr val="36022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342900">
              <a:buNone/>
            </a:pPr>
            <a:r>
              <a:rPr lang="fr-FR" sz="2200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   Répondre, partager une expérience personnelle, écouter les autres… aucune pression.</a:t>
            </a:r>
          </a:p>
          <a:p>
            <a:pPr>
              <a:buNone/>
            </a:pPr>
            <a:r>
              <a:rPr lang="fr-FR" sz="2200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3. Plusieurs façons de jouer</a:t>
            </a:r>
            <a:endParaRPr lang="fr-FR" sz="2200" dirty="0" smtClean="0">
              <a:solidFill>
                <a:srgbClr val="36022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200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   En groupe (animation collective)</a:t>
            </a:r>
          </a:p>
          <a:p>
            <a:pPr>
              <a:buNone/>
            </a:pPr>
            <a:r>
              <a:rPr lang="fr-FR" sz="2200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   En binôme (échange plus intime)</a:t>
            </a:r>
          </a:p>
          <a:p>
            <a:pPr>
              <a:buNone/>
            </a:pPr>
            <a:r>
              <a:rPr lang="fr-FR" sz="2200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   Avec un·e professionnel·le ou pair-</a:t>
            </a:r>
            <a:r>
              <a:rPr lang="fr-FR" sz="2200" dirty="0" err="1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aidant·e</a:t>
            </a:r>
            <a:r>
              <a:rPr lang="fr-FR" sz="2200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(cadre thérapeutique ou éducatif)</a:t>
            </a:r>
          </a:p>
          <a:p>
            <a:pPr>
              <a:buNone/>
            </a:pPr>
            <a:r>
              <a:rPr lang="fr-FR" sz="2200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4. Pas de bonnes ou mauvaises réponses</a:t>
            </a:r>
            <a:endParaRPr lang="fr-FR" sz="2200" dirty="0">
              <a:solidFill>
                <a:srgbClr val="36022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200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   Chaque parole est accueillie sans jugement. On peut aussi choisir de </a:t>
            </a:r>
            <a:r>
              <a:rPr lang="fr-FR" sz="2200" i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ne pas répondre</a:t>
            </a:r>
            <a:r>
              <a:rPr lang="fr-FR" sz="2200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(joker "Je passe").</a:t>
            </a:r>
          </a:p>
          <a:p>
            <a:pPr>
              <a:buNone/>
            </a:pPr>
            <a:r>
              <a:rPr lang="fr-FR" sz="2200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5. Des variantes possibles</a:t>
            </a:r>
            <a:endParaRPr lang="fr-FR" sz="2200" dirty="0">
              <a:solidFill>
                <a:srgbClr val="36022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200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    Le jeu peut être adapté selon les âges, les niveaux de confort, la dynamique du groupe ou les objectifs de</a:t>
            </a:r>
          </a:p>
          <a:p>
            <a:pPr>
              <a:buNone/>
            </a:pPr>
            <a:r>
              <a:rPr lang="fr-FR" sz="2200" dirty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   l’atelier.</a:t>
            </a:r>
          </a:p>
          <a:p>
            <a:pPr>
              <a:buNone/>
            </a:pPr>
            <a:endParaRPr lang="fr-FR" sz="2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4" y="1789266"/>
            <a:ext cx="169633" cy="1279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87" y="1586516"/>
            <a:ext cx="209600" cy="1410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22" y="1568009"/>
            <a:ext cx="180485" cy="1608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17" y="1568009"/>
            <a:ext cx="194535" cy="16086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1" y="1568009"/>
            <a:ext cx="176846" cy="159546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32" y="1789266"/>
            <a:ext cx="168829" cy="14631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76" y="1760432"/>
            <a:ext cx="178021" cy="1815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12" y="1743724"/>
            <a:ext cx="227204" cy="19186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10" y="1780067"/>
            <a:ext cx="187242" cy="1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4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7391E-E405-448E-A632-2232520B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CARTES DU JEU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pic>
        <p:nvPicPr>
          <p:cNvPr id="7" name="Image 6" descr="Capture d’écran 2025-05-17 1820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48" y="1200995"/>
            <a:ext cx="4199934" cy="34025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" y="1200994"/>
            <a:ext cx="4691269" cy="34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7391E-E405-448E-A632-2232520B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CARTES DU JEU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1" y="1021720"/>
            <a:ext cx="5996609" cy="38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4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048FC-6D52-4072-B090-21B17D21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Tests du dispositif à venir</a:t>
            </a:r>
            <a:br>
              <a:rPr lang="fr-FR" sz="36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60F784-06A3-45BB-9C9E-9743596CDF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ACD64F-2D38-4806-A43D-71749318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7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99B90C-AF43-4A1D-9ECF-00840753F5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C2A8D2-BB76-48FE-8DB6-B88D1DD7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822502" y="1503875"/>
            <a:ext cx="7091787" cy="2863200"/>
          </a:xfrm>
        </p:spPr>
        <p:txBody>
          <a:bodyPr/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📅 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27-29 juin 2025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Week-end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DREPAFUN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avec SICKELINK (Center Parcs)</a:t>
            </a:r>
          </a:p>
          <a:p>
            <a:endParaRPr lang="fr-FR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📅 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1er juillet 2025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Atelier ETP à Necker, animé avec Ariane et son équipe</a:t>
            </a:r>
          </a:p>
          <a:p>
            <a:endParaRPr lang="fr-FR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📅 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22-24 août 2025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Week-end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ADODREP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avec EVAD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770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048FC-6D52-4072-B090-21B17D21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Sexualité &amp; fertilité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60F784-06A3-45BB-9C9E-9743596CDF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ACD64F-2D38-4806-A43D-71749318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70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048FC-6D52-4072-B090-21B17D21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BM Plex Sans" panose="020B0604020202020204" charset="0"/>
                <a:cs typeface="Times New Roman" panose="02020603050405020304" pitchFamily="18" charset="0"/>
              </a:rPr>
              <a:t>Et maintenant ?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60F784-06A3-45BB-9C9E-9743596CDF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ACD64F-2D38-4806-A43D-71749318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70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7391E-E405-448E-A632-2232520B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BM Plex Sans" panose="020B0604020202020204" charset="0"/>
                <a:cs typeface="Times New Roman" panose="02020603050405020304" pitchFamily="18" charset="0"/>
              </a:rPr>
              <a:t>Une dynamique à faire vivre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C704E6-8643-4A69-AABF-A79A65AB6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Un point de départ, pas une fin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Le jeu </a:t>
            </a:r>
            <a:r>
              <a:rPr lang="fr-FR" i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« Les mots pour le dire »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ouvre la voie à d’autres actions autour de l’intimité, de la santé et de l’écoute.</a:t>
            </a:r>
          </a:p>
          <a:p>
            <a:pPr>
              <a:buNone/>
            </a:pPr>
            <a:endParaRPr lang="fr-FR" dirty="0" smtClean="0">
              <a:solidFill>
                <a:srgbClr val="36022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Des outils qui continuent d’évoluer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Le groupe poursuit d’élaborer conjointement des supports concrets, pensés </a:t>
            </a:r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les patients.</a:t>
            </a:r>
          </a:p>
          <a:p>
            <a:pPr>
              <a:buNone/>
            </a:pPr>
            <a:endParaRPr lang="fr-FR" dirty="0" smtClean="0">
              <a:solidFill>
                <a:srgbClr val="36022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Vers d’autres publics, d’autres maladies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Le concept peut être adapté à d’autres maladies chroniques ou contextes de soins, toujours avec la même approche bienveillante.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4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Projets en cours du groupe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projet pour mieux informer et accompagner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Mise à dispositions de support </a:t>
            </a:r>
            <a:r>
              <a:rPr lang="fr-FR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d’informations </a:t>
            </a:r>
            <a:r>
              <a:rPr lang="fr-FR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pour l</a:t>
            </a:r>
            <a:r>
              <a:rPr lang="fr-FR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fr-FR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médecins et patients, et recensement d’un réseau en santé sexuelle +/- création d’un parcours spécifique pour les pathologies MCGRE</a:t>
            </a:r>
          </a:p>
          <a:p>
            <a:endParaRPr lang="fr-FR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Elaboration d’un questionnaire à l’attention des patients pour identifier les principales difficultés rencontrées dans la vie intime, sexuelle et relationnelle des personnes atteintes de drépanocytose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5" name="Image 4" descr="Capture d’écran 2025-06-12 0119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31" y="2207172"/>
            <a:ext cx="1827174" cy="1290408"/>
          </a:xfrm>
          <a:prstGeom prst="rect">
            <a:avLst/>
          </a:prstGeom>
        </p:spPr>
      </p:pic>
      <p:pic>
        <p:nvPicPr>
          <p:cNvPr id="6" name="Image 5" descr="Capture d’écran 2025-06-12 0117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298" y="2024292"/>
            <a:ext cx="1013851" cy="1422838"/>
          </a:xfrm>
          <a:prstGeom prst="rect">
            <a:avLst/>
          </a:prstGeom>
        </p:spPr>
      </p:pic>
      <p:pic>
        <p:nvPicPr>
          <p:cNvPr id="7" name="Image 6" descr="Capture d’écran 2025-06-12 01044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879" y="1993967"/>
            <a:ext cx="2114681" cy="1478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5F71B-5D5F-4108-859B-8064D0AE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besoin partagé, une réponse collective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94A070-E193-42BF-9F21-AB51F48F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312" y="1251628"/>
            <a:ext cx="6984582" cy="2863200"/>
          </a:xfrm>
        </p:spPr>
        <p:txBody>
          <a:bodyPr>
            <a:normAutofit fontScale="25000" lnSpcReduction="20000"/>
          </a:bodyPr>
          <a:lstStyle/>
          <a:p>
            <a:pPr marL="127000"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5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groupe « Sexualité &amp; fertilité » est né d’un besoin partagé par les patients et les soignants.</a:t>
            </a:r>
          </a:p>
          <a:p>
            <a:pPr marL="127000"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5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0"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sz="5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Constat</a:t>
            </a:r>
            <a:r>
              <a:rPr lang="fr-FR" sz="5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5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sexualité et la fertilité restent </a:t>
            </a:r>
            <a:r>
              <a:rPr lang="fr-FR" sz="5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peu abordées</a:t>
            </a:r>
            <a:r>
              <a:rPr lang="fr-FR" sz="5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surtout dans le contexte de maladies chroniques comme la </a:t>
            </a:r>
            <a:r>
              <a:rPr lang="fr-FR" sz="5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drépanocytose</a:t>
            </a:r>
            <a:r>
              <a:rPr lang="fr-FR" sz="5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ou la </a:t>
            </a:r>
            <a:r>
              <a:rPr lang="fr-FR" sz="5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thalassémie</a:t>
            </a:r>
            <a:r>
              <a:rPr lang="fr-FR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altLang="fr-FR" sz="5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0"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5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5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Objectifs</a:t>
            </a:r>
            <a:r>
              <a:rPr lang="fr-FR" sz="5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fr-FR" sz="5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Libérer la parole</a:t>
            </a:r>
            <a:r>
              <a:rPr lang="fr-FR" sz="5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sur des sujets intimes mais essentiels</a:t>
            </a:r>
          </a:p>
          <a:p>
            <a:r>
              <a:rPr lang="fr-FR" sz="5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Informer</a:t>
            </a:r>
            <a:r>
              <a:rPr lang="fr-FR" sz="5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avec bienveillance et clarté</a:t>
            </a:r>
          </a:p>
          <a:p>
            <a:r>
              <a:rPr lang="fr-FR" sz="5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600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Élaborer conjointement des ressources pratiques </a:t>
            </a:r>
            <a:r>
              <a:rPr lang="fr-FR" sz="5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 outils concrets, utiles et adaptés</a:t>
            </a:r>
          </a:p>
          <a:p>
            <a:pPr marL="127000"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5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0"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sz="5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groupe s’est structuré autour de </a:t>
            </a:r>
            <a:r>
              <a:rPr lang="fr-FR" sz="5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sous-thèmes : </a:t>
            </a:r>
            <a:endParaRPr lang="fr-FR" altLang="fr-FR" sz="5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fr-FR" altLang="fr-FR" sz="5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PMA &amp; CECOS</a:t>
            </a:r>
          </a:p>
          <a:p>
            <a:pPr marL="469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fr-FR" altLang="fr-FR" sz="5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Pratiques sexuelles et mots pour le dire</a:t>
            </a:r>
          </a:p>
          <a:p>
            <a:pPr marL="469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fr-FR" altLang="fr-FR" sz="5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Excision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91F91B-9415-4D23-A60F-9943A0F699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AB31B7-83C4-4BC8-9864-0722497FE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7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048FC-6D52-4072-B090-21B17D21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L'Équipe Projet "Les Mots Pour Le Dire"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60F784-06A3-45BB-9C9E-9743596CDF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ACD64F-2D38-4806-A43D-71749318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7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051722"/>
              </p:ext>
            </p:extLst>
          </p:nvPr>
        </p:nvGraphicFramePr>
        <p:xfrm>
          <a:off x="500130" y="591266"/>
          <a:ext cx="8521700" cy="362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Hôpital / Service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Membres de l'Équipe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de Toulouse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 Andréa</a:t>
                      </a:r>
                      <a:r>
                        <a:rPr lang="fr-FR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Pâtissier 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Saint-Louis</a:t>
                      </a:r>
                      <a:endParaRPr lang="fr-FR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Nora Naiditch psychologue</a:t>
                      </a:r>
                      <a:r>
                        <a:rPr lang="fr-FR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 Filière</a:t>
                      </a:r>
                      <a:endParaRPr lang="fr-FR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Lucile</a:t>
                      </a:r>
                      <a:r>
                        <a:rPr lang="fr-FR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Guenegou  Cheffe de projet </a:t>
                      </a:r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Marwa khomsi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Hôpital Henri Mondor</a:t>
                      </a:r>
                      <a:endParaRPr lang="fr-FR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 Anaïs Bourguignon</a:t>
                      </a:r>
                      <a:r>
                        <a:rPr lang="fr-FR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d'</a:t>
                      </a:r>
                      <a:r>
                        <a:rPr lang="fr-FR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Herbigny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Hôpital KB</a:t>
                      </a:r>
                      <a:endParaRPr lang="fr-FR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</a:t>
                      </a:r>
                      <a:r>
                        <a:rPr lang="fr-FR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Claire Falguière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Hôpital Necker</a:t>
                      </a:r>
                      <a:endParaRPr lang="fr-FR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Cyliane Badzoukoula IDE-Puéricultrice</a:t>
                      </a:r>
                      <a:b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Ariane Krakovitch psychologue</a:t>
                      </a:r>
                      <a:r>
                        <a:rPr lang="fr-FR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clinicienne 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Hôpital Robert-Debré</a:t>
                      </a:r>
                      <a:endParaRPr lang="fr-FR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 Valentine Brousse</a:t>
                      </a:r>
                      <a:b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Arouny KEOHAVONG IDE</a:t>
                      </a:r>
                      <a:b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Kagny Traoré 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36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41130"/>
              </p:ext>
            </p:extLst>
          </p:nvPr>
        </p:nvGraphicFramePr>
        <p:xfrm>
          <a:off x="481211" y="1284948"/>
          <a:ext cx="852170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Hôpital / Service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Membres de l'Équipe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Marseille</a:t>
                      </a:r>
                      <a:endParaRPr lang="fr-FR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 Benoît Meunier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Patiente Experte</a:t>
                      </a:r>
                      <a:endParaRPr lang="fr-FR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Delphine Mutot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RoFSED </a:t>
                      </a:r>
                    </a:p>
                    <a:p>
                      <a:r>
                        <a:rPr lang="fr-FR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</a:t>
                      </a:r>
                      <a:endParaRPr lang="fr-FR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Anne Adama  psychologue </a:t>
                      </a:r>
                      <a:b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Michel Anselme  Patient </a:t>
                      </a:r>
                      <a:r>
                        <a:rPr lang="fr-FR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Expert</a:t>
                      </a:r>
                      <a:r>
                        <a:rPr lang="fr-F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/coordinateur de projet</a:t>
                      </a:r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Philippe Blasco Infirmier Coordinateur</a:t>
                      </a:r>
                      <a:r>
                        <a:rPr lang="fr-FR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Agathe Lanzeray Infirmière Coordinatrice</a:t>
                      </a:r>
                      <a:r>
                        <a:rPr lang="fr-FR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UTET</a:t>
                      </a:r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Sara Salgues Neuropsychologue 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Theravia</a:t>
                      </a:r>
                      <a:endParaRPr lang="fr-FR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Jessica Le Mentec</a:t>
                      </a:r>
                      <a:b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Carlosse Keumeugni 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36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048FC-6D52-4072-B090-21B17D21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Chronologie du Projet 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60F784-06A3-45BB-9C9E-9743596CDF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ACD64F-2D38-4806-A43D-71749318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7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7391E-E405-448E-A632-2232520B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Étapes Clés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C704E6-8643-4A69-AABF-A79A65AB6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indent="-342900">
              <a:buClrTx/>
              <a:buFont typeface="+mj-lt"/>
              <a:buAutoNum type="arabicPeriod"/>
            </a:pPr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20 juin 2024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: Lancement du projet avec la première réunion du groupe de travail.</a:t>
            </a:r>
          </a:p>
          <a:p>
            <a:pPr marL="469900" indent="-342900">
              <a:buClrTx/>
              <a:buFont typeface="+mj-lt"/>
              <a:buAutoNum type="arabicPeriod"/>
            </a:pPr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Juin à novembre 2024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: Trois réunions thématiques autour de la sexualité et de la fertilité.</a:t>
            </a:r>
          </a:p>
          <a:p>
            <a:pPr marL="469900" indent="-342900">
              <a:buClrTx/>
              <a:buFont typeface="+mj-lt"/>
              <a:buAutoNum type="arabicPeriod"/>
            </a:pPr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Décembre 2024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: Création du sous-groupe « </a:t>
            </a:r>
            <a:r>
              <a:rPr lang="fr-FR" i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Les Mots pour le Dire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».</a:t>
            </a:r>
          </a:p>
          <a:p>
            <a:pPr marL="469900" indent="-342900">
              <a:buClrTx/>
              <a:buFont typeface="+mj-lt"/>
              <a:buAutoNum type="arabicPeriod"/>
            </a:pPr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Mars 2025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: Réunion en visioconférence pour orienter spécifiquement la conception du </a:t>
            </a:r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jeu et du questionnaire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i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(En parallèle : élaboration de guides, fiches pédagogiques, ateliers, cas pratiques, annuaire et plan d’action en santé sexuelle.)</a:t>
            </a:r>
            <a:endParaRPr lang="fr-FR" dirty="0" smtClean="0">
              <a:solidFill>
                <a:srgbClr val="36022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342900">
              <a:buClrTx/>
              <a:buFont typeface="+mj-lt"/>
              <a:buAutoNum type="arabicPeriod"/>
            </a:pPr>
            <a:r>
              <a:rPr lang="fr-FR" b="1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Mai 2025</a:t>
            </a:r>
            <a:r>
              <a:rPr lang="fr-FR" dirty="0" smtClean="0">
                <a:solidFill>
                  <a:srgbClr val="36022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À la Journée des associations - 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en conditions réelles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048FC-6D52-4072-B090-21B17D21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Comparaison avec d’autres jeux existants : </a:t>
            </a:r>
            <a:r>
              <a:rPr lang="fr-FR" b="0" dirty="0" smtClean="0"/>
              <a:t>Jeux similaires repérés :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60F784-06A3-45BB-9C9E-9743596CDF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ACD64F-2D38-4806-A43D-71749318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70887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MCGRE">
      <a:dk1>
        <a:srgbClr val="666666"/>
      </a:dk1>
      <a:lt1>
        <a:srgbClr val="FFFFFF"/>
      </a:lt1>
      <a:dk2>
        <a:srgbClr val="11425D"/>
      </a:dk2>
      <a:lt2>
        <a:srgbClr val="FFFFFF"/>
      </a:lt2>
      <a:accent1>
        <a:srgbClr val="D21F2E"/>
      </a:accent1>
      <a:accent2>
        <a:srgbClr val="DF626D"/>
      </a:accent2>
      <a:accent3>
        <a:srgbClr val="E88E95"/>
      </a:accent3>
      <a:accent4>
        <a:srgbClr val="12435D"/>
      </a:accent4>
      <a:accent5>
        <a:srgbClr val="597C8E"/>
      </a:accent5>
      <a:accent6>
        <a:srgbClr val="87A0AE"/>
      </a:accent6>
      <a:hlink>
        <a:srgbClr val="D21F2E"/>
      </a:hlink>
      <a:folHlink>
        <a:srgbClr val="E88E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E-presentation type - Version finale" id="{BBB4B3CF-7985-EF47-AD36-DDC790DB160F}" vid="{9B7972FA-A78E-1D4F-BA8B-7CBBBA1F75D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</Template>
  <TotalTime>2667</TotalTime>
  <Words>999</Words>
  <Application>Microsoft Office PowerPoint</Application>
  <PresentationFormat>Affichage à l'écran (16:9)</PresentationFormat>
  <Paragraphs>144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IBM Plex Sans</vt:lpstr>
      <vt:lpstr>Times New Roman</vt:lpstr>
      <vt:lpstr>Geometric</vt:lpstr>
      <vt:lpstr>20e Journée de la filière  FilRougE-MCGRE </vt:lpstr>
      <vt:lpstr>Sexualité &amp; fertilité</vt:lpstr>
      <vt:lpstr>Un besoin partagé, une réponse collective</vt:lpstr>
      <vt:lpstr>L'Équipe Projet "Les Mots Pour Le Dire"</vt:lpstr>
      <vt:lpstr>Présentation PowerPoint</vt:lpstr>
      <vt:lpstr>Présentation PowerPoint</vt:lpstr>
      <vt:lpstr>Chronologie du Projet </vt:lpstr>
      <vt:lpstr>Étapes Clés</vt:lpstr>
      <vt:lpstr>Comparaison avec d’autres jeux existants : Jeux similaires repérés :</vt:lpstr>
      <vt:lpstr>Présentation PowerPoint</vt:lpstr>
      <vt:lpstr>Une activité pour ouvrir le dialogue</vt:lpstr>
      <vt:lpstr>Présentation PowerPoint</vt:lpstr>
      <vt:lpstr>Découvrir l’activité </vt:lpstr>
      <vt:lpstr>Impact et Potentiel d'Utilisation</vt:lpstr>
      <vt:lpstr>Principes et Mécanismes</vt:lpstr>
      <vt:lpstr>CARTES DU JEU</vt:lpstr>
      <vt:lpstr>CARTES DU JEU</vt:lpstr>
      <vt:lpstr>Tests du dispositif à venir </vt:lpstr>
      <vt:lpstr>Présentation PowerPoint</vt:lpstr>
      <vt:lpstr>Et maintenant ?</vt:lpstr>
      <vt:lpstr>Une dynamique à faire vivre</vt:lpstr>
      <vt:lpstr>Projets en cours du groupe</vt:lpstr>
      <vt:lpstr>un projet pour mieux informer et accompagner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Pfff</dc:creator>
  <cp:lastModifiedBy>Coordination Patientexpert</cp:lastModifiedBy>
  <cp:revision>58</cp:revision>
  <dcterms:created xsi:type="dcterms:W3CDTF">2023-05-05T12:18:50Z</dcterms:created>
  <dcterms:modified xsi:type="dcterms:W3CDTF">2025-06-20T09:59:55Z</dcterms:modified>
</cp:coreProperties>
</file>