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7"/>
  </p:notesMasterIdLst>
  <p:sldIdLst>
    <p:sldId id="458" r:id="rId2"/>
    <p:sldId id="414" r:id="rId3"/>
    <p:sldId id="257" r:id="rId4"/>
    <p:sldId id="470" r:id="rId5"/>
    <p:sldId id="471" r:id="rId6"/>
  </p:sldIdLst>
  <p:sldSz cx="24384000" cy="13716000"/>
  <p:notesSz cx="6858000" cy="9144000"/>
  <p:embeddedFontLst>
    <p:embeddedFont>
      <p:font typeface="Space Grotesk" panose="020B0604020202020204" charset="0"/>
      <p:regular r:id="rId8"/>
      <p:bold r:id="rId9"/>
    </p:embeddedFont>
    <p:embeddedFont>
      <p:font typeface="Space Grotesk Light" panose="020B0604020202020204" charset="0"/>
      <p:regular r:id="rId10"/>
    </p:embeddedFont>
    <p:embeddedFont>
      <p:font typeface="Work Sans" pitchFamily="2" charset="0"/>
      <p:regular r:id="rId11"/>
      <p:bold r:id="rId12"/>
      <p:italic r:id="rId13"/>
      <p:boldItalic r:id="rId14"/>
    </p:embeddedFont>
    <p:embeddedFont>
      <p:font typeface="Work Sans SemiBold" pitchFamily="2" charset="0"/>
      <p:regular r:id="rId15"/>
      <p:bold r:id="rId16"/>
      <p:italic r:id="rId17"/>
      <p:boldItalic r:id="rId18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F00EA6-A5C4-9F04-0401-C496154E62BB}" name="Lynn Erasmus" initials="LE" userId="S::l.erasmus@ehaweb.org::af644761-3beb-4a5c-8090-e3f1f3d6bab2" providerId="AD"/>
  <p188:author id="{BB909EB9-3A9F-8324-395E-1EA7AD2CBBD4}" name="Helen Parker" initials="HP" userId="S::h.parker@ehaweb.org::bfbb3583-58b1-446f-b38b-715e58155021" providerId="AD"/>
  <p188:author id="{61B639E1-EC43-E2EC-5BCD-ADDDE18E0D06}" name="Andrii Lebeda" initials="AL" userId="S::a.lebeda@ehaweb.org::391f895e-895e-477a-baed-8709ea0dba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F293"/>
    <a:srgbClr val="1F262B"/>
    <a:srgbClr val="DD7572"/>
    <a:srgbClr val="D2C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859ED8-5B21-4589-9895-EFFAA5705AEB}" v="1" dt="2025-09-22T14:53:08.93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4696"/>
  </p:normalViewPr>
  <p:slideViewPr>
    <p:cSldViewPr snapToGrid="0">
      <p:cViewPr varScale="1">
        <p:scale>
          <a:sx n="53" d="100"/>
          <a:sy n="53" d="100"/>
        </p:scale>
        <p:origin x="64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5EC21-7697-6DFB-A9E1-0ECE66009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B558B9-12E5-A51E-72E5-9E4FC9E11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9AC771-EE73-0F9E-7DDD-B90A53201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6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8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rgbClr val="68F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397B5AE0-EA21-03C1-44EE-1FBF08087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581185" cy="229059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2306203B-AD01-ABCB-B312-03CF6FB1B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540" y="3099117"/>
            <a:ext cx="10990660" cy="5939007"/>
          </a:xfrm>
        </p:spPr>
        <p:txBody>
          <a:bodyPr/>
          <a:lstStyle>
            <a:lvl1pPr>
              <a:defRPr b="0" i="0">
                <a:solidFill>
                  <a:srgbClr val="1F262B"/>
                </a:solidFill>
                <a:latin typeface="Space Grotesk Light" pitchFamily="2" charset="77"/>
                <a:cs typeface="Space Grotesk Light" pitchFamily="2" charset="77"/>
              </a:defRPr>
            </a:lvl1pPr>
          </a:lstStyle>
          <a:p>
            <a:r>
              <a:rPr lang="en-GB"/>
              <a:t>EHA congress perspectives</a:t>
            </a:r>
            <a:br>
              <a:rPr lang="en-GB"/>
            </a:br>
            <a:r>
              <a:rPr lang="en-GB"/>
              <a:t>on emerging technologies</a:t>
            </a:r>
            <a:br>
              <a:rPr lang="en-GB"/>
            </a:br>
            <a:r>
              <a:rPr lang="en-GB"/>
              <a:t>in </a:t>
            </a:r>
            <a:r>
              <a:rPr lang="en-GB" err="1"/>
              <a:t>hematology</a:t>
            </a:r>
            <a:endParaRPr lang="en-NL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56392B4-96CB-8DF7-ABFD-69A88163E4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9956800"/>
            <a:ext cx="7993062" cy="965200"/>
          </a:xfrm>
        </p:spPr>
        <p:txBody>
          <a:bodyPr/>
          <a:lstStyle>
            <a:lvl1pPr marL="0" indent="0">
              <a:buNone/>
              <a:defRPr b="1" i="0">
                <a:solidFill>
                  <a:srgbClr val="1F262B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en-GB"/>
              <a:t>Author</a:t>
            </a:r>
            <a:endParaRPr lang="en-NL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E1C900C-C148-293D-953D-CB3811D4D5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10769600"/>
            <a:ext cx="7993062" cy="965200"/>
          </a:xfrm>
        </p:spPr>
        <p:txBody>
          <a:bodyPr/>
          <a:lstStyle>
            <a:lvl1pPr marL="0" indent="0">
              <a:buNone/>
              <a:defRPr b="0" i="0">
                <a:solidFill>
                  <a:srgbClr val="1F262B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en-GB"/>
              <a:t>Date</a:t>
            </a:r>
            <a:endParaRPr lang="en-NL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DBE146E1-6C2D-3924-DC88-4A64E6A2017B}"/>
              </a:ext>
            </a:extLst>
          </p:cNvPr>
          <p:cNvSpPr/>
          <p:nvPr userDrawn="1"/>
        </p:nvSpPr>
        <p:spPr>
          <a:xfrm>
            <a:off x="0" y="12517074"/>
            <a:ext cx="24384001" cy="1270001"/>
          </a:xfrm>
          <a:prstGeom prst="rect">
            <a:avLst/>
          </a:prstGeom>
          <a:solidFill>
            <a:srgbClr val="1F262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9487566F-1265-A9BA-EA9C-233FA08A1A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41715" y="12612324"/>
            <a:ext cx="2159001" cy="10795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8B18FD60-521E-0C79-D4CF-6EE82E675525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505876" y="12932974"/>
            <a:ext cx="1778180" cy="406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/>
          <a:lstStyle>
            <a:lvl1pPr algn="l">
              <a:defRPr sz="2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</a:lstStyle>
          <a:p>
            <a:fld id="{86CB4B4D-7CA3-9044-876B-883B54F8677D}" type="slidenum">
              <a:t>‹N°›</a:t>
            </a:fld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F91393-ABA7-5750-B677-9E66D92BF2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839" y="762000"/>
            <a:ext cx="8660534" cy="2870200"/>
          </a:xfrm>
        </p:spPr>
        <p:txBody>
          <a:bodyPr>
            <a:noAutofit/>
          </a:bodyPr>
          <a:lstStyle>
            <a:lvl1pPr marL="0" indent="0">
              <a:buNone/>
              <a:defRPr sz="25000" b="0" i="0">
                <a:solidFill>
                  <a:srgbClr val="1F262B"/>
                </a:solidFill>
                <a:latin typeface="Space Grotesk Light" pitchFamily="2" charset="77"/>
                <a:cs typeface="Space Grotesk Light" pitchFamily="2" charset="77"/>
              </a:defRPr>
            </a:lvl1pPr>
          </a:lstStyle>
          <a:p>
            <a:pPr lvl="0"/>
            <a:r>
              <a:rPr lang="en-GB" dirty="0"/>
              <a:t>01</a:t>
            </a:r>
            <a:endParaRPr lang="en-NL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444E4D1-A9A7-6977-0B9F-238785D60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276" y="3727450"/>
            <a:ext cx="21971000" cy="1433163"/>
          </a:xfrm>
        </p:spPr>
        <p:txBody>
          <a:bodyPr/>
          <a:lstStyle>
            <a:lvl1pPr>
              <a:defRPr b="0" i="0">
                <a:solidFill>
                  <a:srgbClr val="1F262B"/>
                </a:solidFill>
                <a:latin typeface="Space Grotesk Light" pitchFamily="2" charset="77"/>
                <a:cs typeface="Space Grotesk Light" pitchFamily="2" charset="77"/>
              </a:defRPr>
            </a:lvl1pPr>
          </a:lstStyle>
          <a:p>
            <a:r>
              <a:rPr lang="en-GB" dirty="0"/>
              <a:t>Chapter title</a:t>
            </a:r>
            <a:endParaRPr lang="en-NL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6D3D480-536C-EDF8-966B-E9EA39F0B7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5635" y="12933363"/>
            <a:ext cx="10821987" cy="4064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r>
              <a:rPr lang="en-GB"/>
              <a:t>EHA congress perspectives on emerging technologies in </a:t>
            </a:r>
            <a:r>
              <a:rPr lang="en-GB" err="1"/>
              <a:t>hematology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55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&amp;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DBE146E1-6C2D-3924-DC88-4A64E6A2017B}"/>
              </a:ext>
            </a:extLst>
          </p:cNvPr>
          <p:cNvSpPr/>
          <p:nvPr userDrawn="1"/>
        </p:nvSpPr>
        <p:spPr>
          <a:xfrm>
            <a:off x="0" y="12517074"/>
            <a:ext cx="24384001" cy="1270001"/>
          </a:xfrm>
          <a:prstGeom prst="rect">
            <a:avLst/>
          </a:prstGeom>
          <a:solidFill>
            <a:srgbClr val="1F262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9487566F-1265-A9BA-EA9C-233FA08A1A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41715" y="12612324"/>
            <a:ext cx="2159001" cy="10795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1B117E7-B0EA-108B-6488-64A0CC929E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13" y="596900"/>
            <a:ext cx="21971000" cy="2493126"/>
          </a:xfrm>
        </p:spPr>
        <p:txBody>
          <a:bodyPr/>
          <a:lstStyle>
            <a:lvl1pPr>
              <a:defRPr b="0" i="0">
                <a:latin typeface="Space Grotesk Light" pitchFamily="2" charset="77"/>
                <a:cs typeface="Space Grotesk Light" pitchFamily="2" charset="77"/>
              </a:defRPr>
            </a:lvl1pPr>
          </a:lstStyle>
          <a:p>
            <a:r>
              <a:rPr lang="en-GB"/>
              <a:t>Slide header</a:t>
            </a:r>
            <a:endParaRPr lang="en-NL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305D113-55FF-2904-CECC-072E66B941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6113" y="3635568"/>
            <a:ext cx="10918825" cy="8335963"/>
          </a:xfrm>
        </p:spPr>
        <p:txBody>
          <a:bodyPr/>
          <a:lstStyle>
            <a:lvl1pPr>
              <a:defRPr b="0" i="0">
                <a:latin typeface="Work Sans" pitchFamily="2" charset="77"/>
              </a:defRPr>
            </a:lvl1pPr>
            <a:lvl2pPr>
              <a:defRPr b="0" i="0">
                <a:latin typeface="Work Sans" pitchFamily="2" charset="77"/>
              </a:defRPr>
            </a:lvl2pPr>
            <a:lvl3pPr>
              <a:defRPr b="0" i="0">
                <a:latin typeface="Work Sans" pitchFamily="2" charset="77"/>
              </a:defRPr>
            </a:lvl3pPr>
            <a:lvl4pPr>
              <a:defRPr b="0" i="0">
                <a:latin typeface="Work Sans" pitchFamily="2" charset="77"/>
              </a:defRPr>
            </a:lvl4pPr>
            <a:lvl5pPr>
              <a:defRPr b="0" i="0">
                <a:latin typeface="Work Sa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37EAE04-02BA-9512-AE70-BDD724026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12713" y="3635568"/>
            <a:ext cx="10918825" cy="8335963"/>
          </a:xfrm>
        </p:spPr>
        <p:txBody>
          <a:bodyPr/>
          <a:lstStyle>
            <a:lvl1pPr>
              <a:defRPr b="0" i="0">
                <a:latin typeface="Work Sans" pitchFamily="2" charset="77"/>
              </a:defRPr>
            </a:lvl1pPr>
            <a:lvl2pPr>
              <a:defRPr b="0" i="0">
                <a:latin typeface="Work Sans" pitchFamily="2" charset="77"/>
              </a:defRPr>
            </a:lvl2pPr>
            <a:lvl3pPr>
              <a:defRPr b="0" i="0">
                <a:latin typeface="Work Sans" pitchFamily="2" charset="77"/>
              </a:defRPr>
            </a:lvl3pPr>
            <a:lvl4pPr>
              <a:defRPr b="0" i="0">
                <a:latin typeface="Work Sans" pitchFamily="2" charset="77"/>
              </a:defRPr>
            </a:lvl4pPr>
            <a:lvl5pPr>
              <a:defRPr b="0" i="0">
                <a:latin typeface="Work Sa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8677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DBE146E1-6C2D-3924-DC88-4A64E6A2017B}"/>
              </a:ext>
            </a:extLst>
          </p:cNvPr>
          <p:cNvSpPr/>
          <p:nvPr userDrawn="1"/>
        </p:nvSpPr>
        <p:spPr>
          <a:xfrm>
            <a:off x="0" y="12517074"/>
            <a:ext cx="24384001" cy="1270001"/>
          </a:xfrm>
          <a:prstGeom prst="rect">
            <a:avLst/>
          </a:prstGeom>
          <a:solidFill>
            <a:srgbClr val="68F2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1B117E7-B0EA-108B-6488-64A0CC929E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13" y="596900"/>
            <a:ext cx="21971000" cy="2493126"/>
          </a:xfrm>
        </p:spPr>
        <p:txBody>
          <a:bodyPr/>
          <a:lstStyle>
            <a:lvl1pPr>
              <a:defRPr b="0" i="0">
                <a:latin typeface="Space Grotesk Light" pitchFamily="2" charset="77"/>
                <a:cs typeface="Space Grotesk Light" pitchFamily="2" charset="77"/>
              </a:defRPr>
            </a:lvl1pPr>
          </a:lstStyle>
          <a:p>
            <a:r>
              <a:rPr lang="en-GB"/>
              <a:t>Slide header</a:t>
            </a:r>
            <a:endParaRPr lang="en-NL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305D113-55FF-2904-CECC-072E66B941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6113" y="3635568"/>
            <a:ext cx="10918825" cy="8335963"/>
          </a:xfrm>
        </p:spPr>
        <p:txBody>
          <a:bodyPr/>
          <a:lstStyle>
            <a:lvl1pPr>
              <a:defRPr b="0" i="0">
                <a:latin typeface="Work Sans" pitchFamily="2" charset="77"/>
              </a:defRPr>
            </a:lvl1pPr>
            <a:lvl2pPr>
              <a:defRPr b="0" i="0">
                <a:latin typeface="Work Sans" pitchFamily="2" charset="77"/>
              </a:defRPr>
            </a:lvl2pPr>
            <a:lvl3pPr>
              <a:defRPr b="0" i="0">
                <a:latin typeface="Work Sans" pitchFamily="2" charset="77"/>
              </a:defRPr>
            </a:lvl3pPr>
            <a:lvl4pPr>
              <a:defRPr b="0" i="0">
                <a:latin typeface="Work Sans" pitchFamily="2" charset="77"/>
              </a:defRPr>
            </a:lvl4pPr>
            <a:lvl5pPr>
              <a:defRPr b="0" i="0">
                <a:latin typeface="Work Sa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56FFB7-4FBE-AB2F-7B03-C24DC10A0A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000" y="0"/>
            <a:ext cx="12192000" cy="125174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NL"/>
          </a:p>
        </p:txBody>
      </p:sp>
      <p:pic>
        <p:nvPicPr>
          <p:cNvPr id="9" name="Picture 8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28A3999-D97F-D97A-307A-427A6CE532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068" y="12571747"/>
            <a:ext cx="2475259" cy="12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728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60" r:id="rId4"/>
  </p:sldLayoutIdLst>
  <p:transition spd="med"/>
  <p:hf hdr="0" dt="0"/>
  <p:txStyles>
    <p:titleStyle>
      <a:lvl1pPr marL="0" marR="0" indent="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3CE41-349B-42ED-E9F5-7D1CD589E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6CC2-E8E9-F5B4-3A15-D38D2CD8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40" y="5504387"/>
            <a:ext cx="10990660" cy="35203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9600" b="1" dirty="0"/>
              <a:t>Topics in Focus</a:t>
            </a:r>
            <a:br>
              <a:rPr lang="en-US" sz="9600" b="1" dirty="0"/>
            </a:br>
            <a:r>
              <a:rPr lang="en-US" sz="4800" b="1" dirty="0"/>
              <a:t>Hemoglobinopathies</a:t>
            </a:r>
            <a:br>
              <a:rPr lang="en-US" sz="9600" dirty="0"/>
            </a:br>
            <a:br>
              <a:rPr lang="en-US" sz="11000" dirty="0">
                <a:latin typeface="Space Grotesk Light" pitchFamily="2" charset="0"/>
                <a:cs typeface="Space Grotesk Light" pitchFamily="2" charset="0"/>
              </a:rPr>
            </a:br>
            <a:br>
              <a:rPr lang="en-US" sz="11000" dirty="0">
                <a:latin typeface="Space Grotesk Light" pitchFamily="2" charset="0"/>
                <a:cs typeface="Space Grotesk Light" pitchFamily="2" charset="0"/>
              </a:rPr>
            </a:br>
            <a:br>
              <a:rPr lang="en-US" sz="11000" dirty="0">
                <a:latin typeface="Space Grotesk Light" pitchFamily="2" charset="0"/>
                <a:cs typeface="Space Grotesk Light" pitchFamily="2" charset="0"/>
              </a:rPr>
            </a:br>
            <a:br>
              <a:rPr lang="en-US" sz="11000" dirty="0">
                <a:effectLst/>
                <a:latin typeface="Space Grotesk Light" pitchFamily="2" charset="0"/>
                <a:ea typeface="Calibri" panose="020F0502020204030204" pitchFamily="34" charset="0"/>
                <a:cs typeface="Space Grotesk Light" pitchFamily="2" charset="0"/>
              </a:rPr>
            </a:br>
            <a:br>
              <a:rPr lang="en-US" sz="11000" dirty="0">
                <a:latin typeface="Space Grotesk Light" pitchFamily="2" charset="0"/>
                <a:cs typeface="Space Grotesk Light" pitchFamily="2" charset="0"/>
              </a:rPr>
            </a:br>
            <a:br>
              <a:rPr lang="en-US" sz="11000" dirty="0">
                <a:solidFill>
                  <a:schemeClr val="tx1"/>
                </a:solidFill>
                <a:latin typeface="Space Grotesk Light" pitchFamily="2" charset="0"/>
                <a:cs typeface="Space Grotesk Light" pitchFamily="2" charset="0"/>
              </a:rPr>
            </a:br>
            <a:br>
              <a:rPr lang="en-US" sz="11000" dirty="0">
                <a:latin typeface="Space Grotesk Light" pitchFamily="2" charset="0"/>
                <a:cs typeface="Space Grotesk Light" pitchFamily="2" charset="0"/>
              </a:rPr>
            </a:br>
            <a:endParaRPr lang="en-NL" sz="11000" dirty="0">
              <a:latin typeface="Space Grotesk Light" pitchFamily="2" charset="0"/>
              <a:cs typeface="Space Grotesk Light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09B035-03BC-9FE2-6924-398A65D1F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618" y="0"/>
            <a:ext cx="1382038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246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799F849C-8DEE-D1FC-7CAB-F3F748AE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110" y="981755"/>
            <a:ext cx="11076524" cy="977693"/>
          </a:xfrm>
        </p:spPr>
        <p:txBody>
          <a:bodyPr>
            <a:normAutofit fontScale="90000"/>
          </a:bodyPr>
          <a:lstStyle/>
          <a:p>
            <a:r>
              <a:rPr lang="en-CH" b="1" dirty="0"/>
              <a:t>T</a:t>
            </a:r>
            <a:r>
              <a:rPr lang="en-US" b="1" dirty="0"/>
              <a:t>opics in Focus </a:t>
            </a:r>
            <a:br>
              <a:rPr lang="nl-NL" dirty="0"/>
            </a:br>
            <a:endParaRPr lang="en-CH" b="1" dirty="0">
              <a:solidFill>
                <a:schemeClr val="accent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E6E66B-03D8-B3E6-15D3-7A227432E0FD}"/>
              </a:ext>
            </a:extLst>
          </p:cNvPr>
          <p:cNvGrpSpPr/>
          <p:nvPr/>
        </p:nvGrpSpPr>
        <p:grpSpPr>
          <a:xfrm>
            <a:off x="8668165" y="2796189"/>
            <a:ext cx="6263933" cy="3269295"/>
            <a:chOff x="2002321" y="2385371"/>
            <a:chExt cx="6263933" cy="3269295"/>
          </a:xfrm>
        </p:grpSpPr>
        <p:pic>
          <p:nvPicPr>
            <p:cNvPr id="7" name="Picture 6" descr="A red object with bubbles&#10;&#10;Description automatically generated">
              <a:extLst>
                <a:ext uri="{FF2B5EF4-FFF2-40B4-BE49-F238E27FC236}">
                  <a16:creationId xmlns:a16="http://schemas.microsoft.com/office/drawing/2014/main" id="{7440EEF6-743E-CFFE-D82C-80ED871E5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8501" y="2385371"/>
              <a:ext cx="1371571" cy="124457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82DAFE-B64C-67FA-DA16-497FF56D89EE}"/>
                </a:ext>
              </a:extLst>
            </p:cNvPr>
            <p:cNvSpPr txBox="1"/>
            <p:nvPr/>
          </p:nvSpPr>
          <p:spPr>
            <a:xfrm>
              <a:off x="2002321" y="3345316"/>
              <a:ext cx="6263933" cy="23093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2438338" rtl="0" eaLnBrk="1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  <a:sym typeface="Helvetica Neue"/>
                </a:rPr>
                <a:t>Hemoglobinopathies</a:t>
              </a:r>
            </a:p>
            <a:p>
              <a:pPr marL="0" marR="0" lvl="0" indent="0" algn="ctr" defTabSz="2438338" rtl="0" eaLnBrk="1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  <a:sym typeface="Helvetica Neue"/>
                </a:rPr>
                <a:t>Non-malignant hematology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8561E5B-FCA9-407A-215D-081D9C9D50EE}"/>
              </a:ext>
            </a:extLst>
          </p:cNvPr>
          <p:cNvSpPr txBox="1"/>
          <p:nvPr/>
        </p:nvSpPr>
        <p:spPr>
          <a:xfrm>
            <a:off x="4448501" y="7929984"/>
            <a:ext cx="16681368" cy="27515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242424"/>
                </a:solidFill>
                <a:effectLst/>
                <a:latin typeface="-apple-system"/>
              </a:rPr>
              <a:t>Topics in Focus 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aims to </a:t>
            </a:r>
            <a:r>
              <a:rPr lang="en-US" i="0" dirty="0">
                <a:solidFill>
                  <a:schemeClr val="tx1"/>
                </a:solidFill>
                <a:effectLst/>
                <a:latin typeface="-apple-system"/>
              </a:rPr>
              <a:t>increase access 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to innovative </a:t>
            </a:r>
            <a:r>
              <a:rPr lang="en-US" i="0" dirty="0">
                <a:solidFill>
                  <a:schemeClr val="tx1"/>
                </a:solidFill>
                <a:effectLst/>
                <a:latin typeface="-apple-system"/>
              </a:rPr>
              <a:t>personalized diagnostics and treatment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 approaches to </a:t>
            </a:r>
            <a:r>
              <a:rPr lang="en-US" i="0" dirty="0">
                <a:solidFill>
                  <a:schemeClr val="tx1"/>
                </a:solidFill>
                <a:effectLst/>
                <a:latin typeface="-apple-system"/>
              </a:rPr>
              <a:t>improve patients' lives 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through </a:t>
            </a:r>
            <a:r>
              <a:rPr lang="en-US" i="0" dirty="0">
                <a:solidFill>
                  <a:schemeClr val="tx1"/>
                </a:solidFill>
                <a:effectLst/>
                <a:latin typeface="-apple-system"/>
              </a:rPr>
              <a:t>education and research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, providing equitable access for patients and professionals </a:t>
            </a:r>
            <a:r>
              <a:rPr lang="en-US" i="0" dirty="0">
                <a:solidFill>
                  <a:schemeClr val="tx1"/>
                </a:solidFill>
                <a:effectLst/>
                <a:latin typeface="-apple-system"/>
              </a:rPr>
              <a:t>across the EU and beyond.</a:t>
            </a:r>
            <a:endParaRPr kumimoji="0" lang="en-NL" sz="4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922254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193E-E3B8-7713-376B-170C8503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40" y="5504387"/>
            <a:ext cx="10990660" cy="35203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9600" b="1" dirty="0"/>
              <a:t>Topics in Focus</a:t>
            </a:r>
            <a:br>
              <a:rPr lang="en-US" sz="9600" dirty="0"/>
            </a:br>
            <a:r>
              <a:rPr lang="en-US" sz="4800" dirty="0"/>
              <a:t>EHA Grant’s types overview</a:t>
            </a:r>
            <a:r>
              <a:rPr lang="en-US" sz="6000" dirty="0"/>
              <a:t> </a:t>
            </a:r>
            <a:br>
              <a:rPr lang="en-US" sz="9600" dirty="0"/>
            </a:br>
            <a:br>
              <a:rPr lang="en-US" sz="11000" dirty="0">
                <a:latin typeface="Space Grotesk Light" pitchFamily="2" charset="0"/>
                <a:cs typeface="Space Grotesk Light" pitchFamily="2" charset="0"/>
              </a:rPr>
            </a:br>
            <a:br>
              <a:rPr lang="en-US" sz="11000" dirty="0">
                <a:latin typeface="Space Grotesk Light" pitchFamily="2" charset="0"/>
                <a:cs typeface="Space Grotesk Light" pitchFamily="2" charset="0"/>
              </a:rPr>
            </a:br>
            <a:br>
              <a:rPr lang="en-US" sz="11000" dirty="0">
                <a:latin typeface="Space Grotesk Light" pitchFamily="2" charset="0"/>
                <a:cs typeface="Space Grotesk Light" pitchFamily="2" charset="0"/>
              </a:rPr>
            </a:br>
            <a:br>
              <a:rPr lang="en-US" sz="11000" dirty="0">
                <a:effectLst/>
                <a:latin typeface="Space Grotesk Light" pitchFamily="2" charset="0"/>
                <a:ea typeface="Calibri" panose="020F0502020204030204" pitchFamily="34" charset="0"/>
                <a:cs typeface="Space Grotesk Light" pitchFamily="2" charset="0"/>
              </a:rPr>
            </a:br>
            <a:br>
              <a:rPr lang="en-US" sz="11000" dirty="0">
                <a:latin typeface="Space Grotesk Light" pitchFamily="2" charset="0"/>
                <a:cs typeface="Space Grotesk Light" pitchFamily="2" charset="0"/>
              </a:rPr>
            </a:br>
            <a:br>
              <a:rPr lang="en-US" sz="11000" dirty="0">
                <a:solidFill>
                  <a:schemeClr val="tx1"/>
                </a:solidFill>
                <a:latin typeface="Space Grotesk Light" pitchFamily="2" charset="0"/>
                <a:cs typeface="Space Grotesk Light" pitchFamily="2" charset="0"/>
              </a:rPr>
            </a:br>
            <a:br>
              <a:rPr lang="en-US" sz="11000" dirty="0">
                <a:latin typeface="Space Grotesk Light" pitchFamily="2" charset="0"/>
                <a:cs typeface="Space Grotesk Light" pitchFamily="2" charset="0"/>
              </a:rPr>
            </a:br>
            <a:endParaRPr lang="en-NL" sz="11000" dirty="0">
              <a:latin typeface="Space Grotesk Light" pitchFamily="2" charset="0"/>
              <a:cs typeface="Space Grotesk Light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B3A3E-A486-1594-84DB-ED1BADF39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618" y="0"/>
            <a:ext cx="1382038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2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51FB6-A28F-B159-A6EF-1042E26A4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1C6850-4172-929B-EDAF-36B753E120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6CB4B4D-7CA3-9044-876B-883B54F8677D}" type="slidenum">
              <a:rPr lang="en-NL" smtClean="0"/>
              <a:t>4</a:t>
            </a:fld>
            <a:endParaRPr lang="en-NL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E7DDF4-07EE-727C-8BAA-1E12CBB63B27}"/>
              </a:ext>
            </a:extLst>
          </p:cNvPr>
          <p:cNvGrpSpPr/>
          <p:nvPr/>
        </p:nvGrpSpPr>
        <p:grpSpPr>
          <a:xfrm>
            <a:off x="369276" y="692821"/>
            <a:ext cx="23729846" cy="1617963"/>
            <a:chOff x="385006" y="5949113"/>
            <a:chExt cx="23729846" cy="1617963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EB2DEA-D666-1079-7D14-84327D78CE69}"/>
                </a:ext>
              </a:extLst>
            </p:cNvPr>
            <p:cNvSpPr/>
            <p:nvPr/>
          </p:nvSpPr>
          <p:spPr>
            <a:xfrm>
              <a:off x="385006" y="6029050"/>
              <a:ext cx="8476934" cy="1510670"/>
            </a:xfrm>
            <a:prstGeom prst="homePlate">
              <a:avLst/>
            </a:prstGeom>
            <a:solidFill>
              <a:srgbClr val="68F293">
                <a:alpha val="22000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NL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DEA65A3-6A08-F52E-A62D-04B07D20F0FA}"/>
                </a:ext>
              </a:extLst>
            </p:cNvPr>
            <p:cNvGrpSpPr/>
            <p:nvPr/>
          </p:nvGrpSpPr>
          <p:grpSpPr>
            <a:xfrm>
              <a:off x="539412" y="5949113"/>
              <a:ext cx="6684997" cy="1544336"/>
              <a:chOff x="16144571" y="2194663"/>
              <a:chExt cx="6684997" cy="1544336"/>
            </a:xfrm>
          </p:grpSpPr>
          <p:pic>
            <p:nvPicPr>
              <p:cNvPr id="25" name="Graphic 24" descr="Baby crawling with solid fill">
                <a:extLst>
                  <a:ext uri="{FF2B5EF4-FFF2-40B4-BE49-F238E27FC236}">
                    <a16:creationId xmlns:a16="http://schemas.microsoft.com/office/drawing/2014/main" id="{F5BE397E-FF68-0C3C-6C92-D598EA784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6144571" y="2324851"/>
                <a:ext cx="1414148" cy="1414148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7356B9F-37B9-8876-F06D-0938E8B9FB23}"/>
                  </a:ext>
                </a:extLst>
              </p:cNvPr>
              <p:cNvSpPr txBox="1"/>
              <p:nvPr/>
            </p:nvSpPr>
            <p:spPr>
              <a:xfrm>
                <a:off x="17678460" y="2194663"/>
                <a:ext cx="5151108" cy="1289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Space Grotesk" pitchFamily="2" charset="0"/>
                    <a:cs typeface="Space Grotesk" pitchFamily="2" charset="0"/>
                    <a:sym typeface="Helvetica Neue"/>
                  </a:rPr>
                  <a:t>Junior grant</a:t>
                </a:r>
                <a:endParaRPr kumimoji="0" lang="en-NL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pace Grotesk" pitchFamily="2" charset="0"/>
                  <a:cs typeface="Space Grotesk" pitchFamily="2" charset="0"/>
                  <a:sym typeface="Helvetica Neue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4E8789-4ACE-4205-C1E3-72C5E70AE224}"/>
                </a:ext>
              </a:extLst>
            </p:cNvPr>
            <p:cNvSpPr txBox="1"/>
            <p:nvPr/>
          </p:nvSpPr>
          <p:spPr>
            <a:xfrm>
              <a:off x="9409734" y="6068204"/>
              <a:ext cx="14705118" cy="14988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l">
                <a:spcBef>
                  <a:spcPts val="300"/>
                </a:spcBef>
                <a:spcAft>
                  <a:spcPts val="300"/>
                </a:spcAft>
              </a:pPr>
              <a:r>
                <a:rPr lang="en-US" sz="3200" b="1" i="0" dirty="0">
                  <a:solidFill>
                    <a:srgbClr val="424242"/>
                  </a:solidFill>
                  <a:effectLst/>
                  <a:latin typeface="Segoe Sans"/>
                </a:rPr>
                <a:t>Funding</a:t>
              </a:r>
              <a:r>
                <a:rPr lang="en-US" sz="3200" b="0" i="0" dirty="0">
                  <a:solidFill>
                    <a:srgbClr val="424242"/>
                  </a:solidFill>
                  <a:effectLst/>
                  <a:latin typeface="Segoe Sans"/>
                </a:rPr>
                <a:t>: </a:t>
              </a:r>
              <a:r>
                <a:rPr lang="en-US" sz="3200" b="0" i="0" dirty="0">
                  <a:solidFill>
                    <a:srgbClr val="424242"/>
                  </a:solidFill>
                  <a:effectLst/>
                  <a:highlight>
                    <a:srgbClr val="FFFF00"/>
                  </a:highlight>
                  <a:latin typeface="Segoe Sans"/>
                </a:rPr>
                <a:t>€50,000</a:t>
              </a:r>
              <a:r>
                <a:rPr lang="en-US" sz="3200" b="0" i="0" dirty="0">
                  <a:solidFill>
                    <a:srgbClr val="424242"/>
                  </a:solidFill>
                  <a:effectLst/>
                  <a:latin typeface="Segoe Sans"/>
                </a:rPr>
                <a:t>/year for 3 years</a:t>
              </a:r>
            </a:p>
            <a:p>
              <a:pPr algn="l">
                <a:spcBef>
                  <a:spcPts val="300"/>
                </a:spcBef>
                <a:spcAft>
                  <a:spcPts val="300"/>
                </a:spcAft>
              </a:pPr>
              <a:r>
                <a:rPr lang="en-US" sz="3200" b="1" i="0" dirty="0">
                  <a:solidFill>
                    <a:srgbClr val="424242"/>
                  </a:solidFill>
                  <a:effectLst/>
                  <a:latin typeface="Segoe Sans"/>
                </a:rPr>
                <a:t>Purpose</a:t>
              </a:r>
              <a:r>
                <a:rPr lang="en-US" sz="3200" b="0" i="0" dirty="0">
                  <a:solidFill>
                    <a:srgbClr val="424242"/>
                  </a:solidFill>
                  <a:effectLst/>
                  <a:latin typeface="Segoe Sans"/>
                </a:rPr>
                <a:t>: Support early-career researchers in basic or translational lab-based hematology research.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BD0BD9E-D7A5-E38E-9EDF-33DD156E60D1}"/>
              </a:ext>
            </a:extLst>
          </p:cNvPr>
          <p:cNvGrpSpPr/>
          <p:nvPr/>
        </p:nvGrpSpPr>
        <p:grpSpPr>
          <a:xfrm>
            <a:off x="369276" y="5212034"/>
            <a:ext cx="23500591" cy="2019014"/>
            <a:chOff x="415080" y="5475915"/>
            <a:chExt cx="23500591" cy="2019014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547572A7-5BDB-3A85-9075-021DF0077361}"/>
                </a:ext>
              </a:extLst>
            </p:cNvPr>
            <p:cNvSpPr/>
            <p:nvPr/>
          </p:nvSpPr>
          <p:spPr>
            <a:xfrm>
              <a:off x="415080" y="5828285"/>
              <a:ext cx="8476934" cy="1510670"/>
            </a:xfrm>
            <a:prstGeom prst="homePlate">
              <a:avLst/>
            </a:prstGeom>
            <a:solidFill>
              <a:srgbClr val="68F293">
                <a:alpha val="22000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9F3CCAA-7803-2C99-52D2-E3A1A786D07B}"/>
                </a:ext>
              </a:extLst>
            </p:cNvPr>
            <p:cNvGrpSpPr/>
            <p:nvPr/>
          </p:nvGrpSpPr>
          <p:grpSpPr>
            <a:xfrm>
              <a:off x="423548" y="5475915"/>
              <a:ext cx="23492123" cy="2019014"/>
              <a:chOff x="269142" y="3551124"/>
              <a:chExt cx="23492123" cy="201901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91D3A3C-D3A9-6D48-0620-37941EF07A99}"/>
                  </a:ext>
                </a:extLst>
              </p:cNvPr>
              <p:cNvGrpSpPr/>
              <p:nvPr/>
            </p:nvGrpSpPr>
            <p:grpSpPr>
              <a:xfrm>
                <a:off x="269142" y="3836296"/>
                <a:ext cx="10410170" cy="1495543"/>
                <a:chOff x="8658670" y="5098132"/>
                <a:chExt cx="10410170" cy="1495543"/>
              </a:xfrm>
            </p:grpSpPr>
            <p:pic>
              <p:nvPicPr>
                <p:cNvPr id="29" name="Graphic 28" descr="Doctor male with solid fill">
                  <a:extLst>
                    <a:ext uri="{FF2B5EF4-FFF2-40B4-BE49-F238E27FC236}">
                      <a16:creationId xmlns:a16="http://schemas.microsoft.com/office/drawing/2014/main" id="{CEB83079-A8F5-EEC3-6FFB-BA885DDCD4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58670" y="5178532"/>
                  <a:ext cx="1415143" cy="1415143"/>
                </a:xfrm>
                <a:prstGeom prst="rect">
                  <a:avLst/>
                </a:prstGeom>
              </p:spPr>
            </p:pic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0A62BD7-002E-4FEE-29A6-7A1E3298A0F6}"/>
                    </a:ext>
                  </a:extLst>
                </p:cNvPr>
                <p:cNvSpPr txBox="1"/>
                <p:nvPr/>
              </p:nvSpPr>
              <p:spPr>
                <a:xfrm>
                  <a:off x="10338497" y="5098132"/>
                  <a:ext cx="8730343" cy="128907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4400" dirty="0">
                      <a:latin typeface="Space Grotesk" pitchFamily="2" charset="0"/>
                      <a:cs typeface="Space Grotesk" pitchFamily="2" charset="0"/>
                    </a:rPr>
                    <a:t>Ph-scientist</a:t>
                  </a:r>
                  <a:r>
                    <a:rPr kumimoji="0" lang="en-US" sz="44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Space Grotesk" pitchFamily="2" charset="0"/>
                      <a:cs typeface="Space Grotesk" pitchFamily="2" charset="0"/>
                      <a:sym typeface="Helvetica Neue"/>
                    </a:rPr>
                    <a:t> grant</a:t>
                  </a:r>
                  <a:endParaRPr kumimoji="0" lang="en-NL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Space Grotesk" pitchFamily="2" charset="0"/>
                    <a:cs typeface="Space Grotesk" pitchFamily="2" charset="0"/>
                    <a:sym typeface="Helvetica Neue"/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8F8571E-603F-4014-2802-50912028BE01}"/>
                  </a:ext>
                </a:extLst>
              </p:cNvPr>
              <p:cNvSpPr txBox="1"/>
              <p:nvPr/>
            </p:nvSpPr>
            <p:spPr>
              <a:xfrm>
                <a:off x="9293213" y="3551124"/>
                <a:ext cx="14468052" cy="20190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i="0" dirty="0">
                    <a:solidFill>
                      <a:srgbClr val="424242"/>
                    </a:solidFill>
                    <a:effectLst/>
                    <a:latin typeface="Segoe Sans"/>
                  </a:rPr>
                  <a:t>Funding</a:t>
                </a:r>
                <a:r>
                  <a:rPr lang="en-US" sz="3200" b="0" i="0" dirty="0">
                    <a:solidFill>
                      <a:srgbClr val="424242"/>
                    </a:solidFill>
                    <a:effectLst/>
                    <a:latin typeface="Segoe Sans"/>
                  </a:rPr>
                  <a:t>: </a:t>
                </a:r>
                <a:r>
                  <a:rPr lang="en-US" sz="3200" b="0" i="0" dirty="0">
                    <a:solidFill>
                      <a:srgbClr val="424242"/>
                    </a:solidFill>
                    <a:effectLst/>
                    <a:highlight>
                      <a:srgbClr val="FFFF00"/>
                    </a:highlight>
                    <a:latin typeface="Segoe Sans"/>
                  </a:rPr>
                  <a:t>€80,000</a:t>
                </a:r>
                <a:r>
                  <a:rPr lang="en-US" sz="3200" b="0" i="0" dirty="0">
                    <a:solidFill>
                      <a:srgbClr val="424242"/>
                    </a:solidFill>
                    <a:effectLst/>
                    <a:latin typeface="Segoe Sans"/>
                  </a:rPr>
                  <a:t>/year for 3 years</a:t>
                </a:r>
              </a:p>
              <a:p>
                <a:pPr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i="0" dirty="0">
                    <a:solidFill>
                      <a:srgbClr val="424242"/>
                    </a:solidFill>
                    <a:effectLst/>
                    <a:latin typeface="Segoe Sans"/>
                  </a:rPr>
                  <a:t>Purpose</a:t>
                </a:r>
                <a:r>
                  <a:rPr lang="en-US" sz="3200" b="0" i="0" dirty="0">
                    <a:solidFill>
                      <a:srgbClr val="424242"/>
                    </a:solidFill>
                    <a:effectLst/>
                    <a:latin typeface="Segoe Sans"/>
                  </a:rPr>
                  <a:t>: Support MDs involved in patient care and lab-based research.</a:t>
                </a:r>
              </a:p>
              <a:p>
                <a:pPr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i="0" dirty="0">
                    <a:solidFill>
                      <a:srgbClr val="424242"/>
                    </a:solidFill>
                    <a:effectLst/>
                    <a:latin typeface="Segoe Sans"/>
                  </a:rPr>
                  <a:t>Eligibility</a:t>
                </a:r>
                <a:r>
                  <a:rPr lang="en-US" sz="3200" b="0" i="0" dirty="0">
                    <a:solidFill>
                      <a:srgbClr val="424242"/>
                    </a:solidFill>
                    <a:effectLst/>
                    <a:latin typeface="Segoe Sans"/>
                  </a:rPr>
                  <a:t>: 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Segoe Sans"/>
                  </a:rPr>
                  <a:t>Must be within 8 years of PhD, MD</a:t>
                </a:r>
                <a:r>
                  <a:rPr lang="en-US" sz="3200" b="0" i="0" dirty="0">
                    <a:solidFill>
                      <a:srgbClr val="424242"/>
                    </a:solidFill>
                    <a:effectLst/>
                    <a:latin typeface="Segoe Sans"/>
                  </a:rPr>
                  <a:t>, or hematology training completion, with at least 50% protected research time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A1D81E-CB34-89F4-0A91-CD560B4AAB77}"/>
              </a:ext>
            </a:extLst>
          </p:cNvPr>
          <p:cNvGrpSpPr/>
          <p:nvPr/>
        </p:nvGrpSpPr>
        <p:grpSpPr>
          <a:xfrm>
            <a:off x="369276" y="3038965"/>
            <a:ext cx="21265114" cy="1633558"/>
            <a:chOff x="269142" y="1545935"/>
            <a:chExt cx="21265114" cy="1633558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F2A233DF-4CF0-7D38-A41E-5838699CF265}"/>
                </a:ext>
              </a:extLst>
            </p:cNvPr>
            <p:cNvSpPr/>
            <p:nvPr/>
          </p:nvSpPr>
          <p:spPr>
            <a:xfrm>
              <a:off x="385006" y="1668823"/>
              <a:ext cx="8476934" cy="1510670"/>
            </a:xfrm>
            <a:prstGeom prst="homePlate">
              <a:avLst/>
            </a:prstGeom>
            <a:solidFill>
              <a:srgbClr val="68F293">
                <a:alpha val="22000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NL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AA5539F-3720-633C-30FE-CD0E81A09AE6}"/>
                </a:ext>
              </a:extLst>
            </p:cNvPr>
            <p:cNvGrpSpPr/>
            <p:nvPr/>
          </p:nvGrpSpPr>
          <p:grpSpPr>
            <a:xfrm>
              <a:off x="269142" y="1545935"/>
              <a:ext cx="7324653" cy="1605529"/>
              <a:chOff x="1070934" y="4528950"/>
              <a:chExt cx="7324653" cy="1623568"/>
            </a:xfrm>
          </p:grpSpPr>
          <p:pic>
            <p:nvPicPr>
              <p:cNvPr id="23" name="Graphic 22" descr="Aspiration with solid fill">
                <a:extLst>
                  <a:ext uri="{FF2B5EF4-FFF2-40B4-BE49-F238E27FC236}">
                    <a16:creationId xmlns:a16="http://schemas.microsoft.com/office/drawing/2014/main" id="{F361B054-8913-D540-BFF1-CD322E5BD6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70934" y="4673925"/>
                <a:ext cx="1478593" cy="1478593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7584487-D9E3-2E75-4F05-62B41FADDF66}"/>
                  </a:ext>
                </a:extLst>
              </p:cNvPr>
              <p:cNvSpPr txBox="1"/>
              <p:nvPr/>
            </p:nvSpPr>
            <p:spPr>
              <a:xfrm>
                <a:off x="2759229" y="4528950"/>
                <a:ext cx="5636358" cy="13035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400" dirty="0">
                    <a:latin typeface="Space Grotesk" pitchFamily="2" charset="0"/>
                    <a:cs typeface="Space Grotesk" pitchFamily="2" charset="0"/>
                  </a:rPr>
                  <a:t>Advanced</a:t>
                </a:r>
                <a:r>
                  <a:rPr kumimoji="0" 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Space Grotesk" pitchFamily="2" charset="0"/>
                    <a:cs typeface="Space Grotesk" pitchFamily="2" charset="0"/>
                    <a:sym typeface="Helvetica Neue"/>
                  </a:rPr>
                  <a:t> grant</a:t>
                </a:r>
                <a:endParaRPr kumimoji="0" lang="en-NL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pace Grotesk" pitchFamily="2" charset="0"/>
                  <a:cs typeface="Space Grotesk" pitchFamily="2" charset="0"/>
                  <a:sym typeface="Helvetica Neue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EB1537-D575-C442-162F-E99D379EA84D}"/>
                </a:ext>
              </a:extLst>
            </p:cNvPr>
            <p:cNvSpPr txBox="1"/>
            <p:nvPr/>
          </p:nvSpPr>
          <p:spPr>
            <a:xfrm>
              <a:off x="9309600" y="1597471"/>
              <a:ext cx="12224656" cy="14988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l">
                <a:spcBef>
                  <a:spcPts val="300"/>
                </a:spcBef>
                <a:spcAft>
                  <a:spcPts val="300"/>
                </a:spcAft>
              </a:pPr>
              <a:r>
                <a:rPr lang="en-US" sz="3200" b="1" i="0" dirty="0">
                  <a:solidFill>
                    <a:srgbClr val="424242"/>
                  </a:solidFill>
                  <a:effectLst/>
                  <a:latin typeface="Segoe Sans"/>
                </a:rPr>
                <a:t>Funding</a:t>
              </a:r>
              <a:r>
                <a:rPr lang="en-US" sz="3200" b="0" i="0" dirty="0">
                  <a:solidFill>
                    <a:srgbClr val="424242"/>
                  </a:solidFill>
                  <a:effectLst/>
                  <a:latin typeface="Segoe Sans"/>
                </a:rPr>
                <a:t>: </a:t>
              </a:r>
              <a:r>
                <a:rPr lang="en-US" sz="3200" b="0" i="0" dirty="0">
                  <a:solidFill>
                    <a:srgbClr val="424242"/>
                  </a:solidFill>
                  <a:effectLst/>
                  <a:highlight>
                    <a:srgbClr val="FFFF00"/>
                  </a:highlight>
                  <a:latin typeface="Segoe Sans"/>
                </a:rPr>
                <a:t>€80,000</a:t>
              </a:r>
              <a:r>
                <a:rPr lang="en-US" sz="3200" b="0" i="0" dirty="0">
                  <a:solidFill>
                    <a:srgbClr val="424242"/>
                  </a:solidFill>
                  <a:effectLst/>
                  <a:latin typeface="Segoe Sans"/>
                </a:rPr>
                <a:t>/year for 3 years</a:t>
              </a:r>
            </a:p>
            <a:p>
              <a:pPr algn="l">
                <a:spcBef>
                  <a:spcPts val="300"/>
                </a:spcBef>
                <a:spcAft>
                  <a:spcPts val="300"/>
                </a:spcAft>
              </a:pPr>
              <a:r>
                <a:rPr lang="en-US" sz="3200" b="1" i="0" dirty="0">
                  <a:solidFill>
                    <a:srgbClr val="424242"/>
                  </a:solidFill>
                  <a:effectLst/>
                  <a:latin typeface="Segoe Sans"/>
                </a:rPr>
                <a:t>Purpose</a:t>
              </a:r>
              <a:r>
                <a:rPr lang="en-US" sz="3200" b="0" i="0" dirty="0">
                  <a:solidFill>
                    <a:srgbClr val="424242"/>
                  </a:solidFill>
                  <a:effectLst/>
                  <a:latin typeface="Segoe Sans"/>
                </a:rPr>
                <a:t>: Support experienced researchers with a strong track record in lab-based hematology research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E24412D-CCB2-56F8-23B7-D9F1509EDE95}"/>
              </a:ext>
            </a:extLst>
          </p:cNvPr>
          <p:cNvGrpSpPr/>
          <p:nvPr/>
        </p:nvGrpSpPr>
        <p:grpSpPr>
          <a:xfrm>
            <a:off x="320828" y="7840181"/>
            <a:ext cx="23751061" cy="2086303"/>
            <a:chOff x="3293847" y="8261902"/>
            <a:chExt cx="23751061" cy="208630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23B9A29-2261-487F-7B80-7AF5992DC8EC}"/>
                </a:ext>
              </a:extLst>
            </p:cNvPr>
            <p:cNvGrpSpPr/>
            <p:nvPr/>
          </p:nvGrpSpPr>
          <p:grpSpPr>
            <a:xfrm>
              <a:off x="3293847" y="8261902"/>
              <a:ext cx="23751061" cy="2086303"/>
              <a:chOff x="363791" y="8055805"/>
              <a:chExt cx="23751061" cy="2086303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8BB74440-917A-0287-3EFE-59EC76387020}"/>
                  </a:ext>
                </a:extLst>
              </p:cNvPr>
              <p:cNvSpPr/>
              <p:nvPr/>
            </p:nvSpPr>
            <p:spPr>
              <a:xfrm>
                <a:off x="363791" y="8171641"/>
                <a:ext cx="8476934" cy="1510670"/>
              </a:xfrm>
              <a:prstGeom prst="homePlate">
                <a:avLst/>
              </a:prstGeom>
              <a:solidFill>
                <a:srgbClr val="68F293">
                  <a:alpha val="22000"/>
                </a:srgb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NL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96212E-9B74-DA17-B6DE-5B1B82CC50C2}"/>
                  </a:ext>
                </a:extLst>
              </p:cNvPr>
              <p:cNvSpPr txBox="1"/>
              <p:nvPr/>
            </p:nvSpPr>
            <p:spPr>
              <a:xfrm>
                <a:off x="2121749" y="8055805"/>
                <a:ext cx="6092467" cy="1289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400" dirty="0">
                    <a:latin typeface="Space Grotesk" pitchFamily="2" charset="0"/>
                    <a:cs typeface="Space Grotesk" pitchFamily="2" charset="0"/>
                  </a:rPr>
                  <a:t>Bilateral collab</a:t>
                </a:r>
                <a:r>
                  <a:rPr kumimoji="0" 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Space Grotesk" pitchFamily="2" charset="0"/>
                    <a:cs typeface="Space Grotesk" pitchFamily="2" charset="0"/>
                    <a:sym typeface="Helvetica Neue"/>
                  </a:rPr>
                  <a:t> grant</a:t>
                </a:r>
                <a:endParaRPr kumimoji="0" lang="en-NL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pace Grotesk" pitchFamily="2" charset="0"/>
                  <a:cs typeface="Space Grotesk" pitchFamily="2" charset="0"/>
                  <a:sym typeface="Helvetica Neue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6B0FF8-15C1-2397-A8B9-291E02E4CC1D}"/>
                  </a:ext>
                </a:extLst>
              </p:cNvPr>
              <p:cNvSpPr txBox="1"/>
              <p:nvPr/>
            </p:nvSpPr>
            <p:spPr>
              <a:xfrm>
                <a:off x="9409734" y="8123094"/>
                <a:ext cx="14705118" cy="20190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i="0" dirty="0">
                    <a:solidFill>
                      <a:srgbClr val="424242"/>
                    </a:solidFill>
                    <a:effectLst/>
                    <a:latin typeface="Segoe Sans"/>
                  </a:rPr>
                  <a:t>Funding</a:t>
                </a:r>
                <a:r>
                  <a:rPr lang="en-US" sz="3200" b="0" i="0" dirty="0">
                    <a:solidFill>
                      <a:srgbClr val="424242"/>
                    </a:solidFill>
                    <a:effectLst/>
                    <a:latin typeface="Segoe Sans"/>
                  </a:rPr>
                  <a:t>: </a:t>
                </a:r>
                <a:r>
                  <a:rPr lang="en-US" sz="3200" b="0" i="0" dirty="0">
                    <a:solidFill>
                      <a:srgbClr val="424242"/>
                    </a:solidFill>
                    <a:effectLst/>
                    <a:highlight>
                      <a:srgbClr val="FFFF00"/>
                    </a:highlight>
                    <a:latin typeface="Segoe Sans"/>
                  </a:rPr>
                  <a:t>€</a:t>
                </a:r>
                <a:r>
                  <a:rPr lang="en-US" sz="3200" dirty="0">
                    <a:solidFill>
                      <a:srgbClr val="424242"/>
                    </a:solidFill>
                    <a:highlight>
                      <a:srgbClr val="FFFF00"/>
                    </a:highlight>
                    <a:latin typeface="Segoe Sans"/>
                  </a:rPr>
                  <a:t>160</a:t>
                </a:r>
                <a:r>
                  <a:rPr lang="en-US" sz="3200" b="0" i="0" dirty="0">
                    <a:solidFill>
                      <a:srgbClr val="424242"/>
                    </a:solidFill>
                    <a:effectLst/>
                    <a:highlight>
                      <a:srgbClr val="FFFF00"/>
                    </a:highlight>
                    <a:latin typeface="Segoe Sans"/>
                  </a:rPr>
                  <a:t>,000</a:t>
                </a:r>
                <a:r>
                  <a:rPr lang="en-US" sz="3200" b="0" i="0" dirty="0">
                    <a:solidFill>
                      <a:srgbClr val="424242"/>
                    </a:solidFill>
                    <a:effectLst/>
                    <a:latin typeface="Segoe Sans"/>
                  </a:rPr>
                  <a:t>/year for 2 years</a:t>
                </a:r>
              </a:p>
              <a:p>
                <a:pPr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i="0" dirty="0">
                    <a:solidFill>
                      <a:srgbClr val="424242"/>
                    </a:solidFill>
                    <a:effectLst/>
                    <a:latin typeface="Segoe Sans"/>
                  </a:rPr>
                  <a:t>Purpose</a:t>
                </a:r>
                <a:r>
                  <a:rPr lang="en-US" sz="3200" b="0" i="0" dirty="0">
                    <a:solidFill>
                      <a:srgbClr val="424242"/>
                    </a:solidFill>
                    <a:effectLst/>
                    <a:latin typeface="Segoe Sans"/>
                  </a:rPr>
                  <a:t>: Support cross-border collab in basic or translational hematology research</a:t>
                </a:r>
                <a:r>
                  <a:rPr lang="en-US" sz="3200" dirty="0">
                    <a:solidFill>
                      <a:srgbClr val="424242"/>
                    </a:solidFill>
                    <a:latin typeface="Segoe Sans"/>
                  </a:rPr>
                  <a:t>, lab-based.</a:t>
                </a:r>
                <a:endParaRPr lang="en-US" sz="3200" b="0" i="0" dirty="0">
                  <a:solidFill>
                    <a:srgbClr val="424242"/>
                  </a:solidFill>
                  <a:effectLst/>
                  <a:latin typeface="Segoe Sans"/>
                </a:endParaRPr>
              </a:p>
              <a:p>
                <a:pPr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i="0" dirty="0">
                    <a:solidFill>
                      <a:srgbClr val="424242"/>
                    </a:solidFill>
                    <a:effectLst/>
                    <a:latin typeface="Segoe Sans"/>
                  </a:rPr>
                  <a:t>Eligibility</a:t>
                </a:r>
                <a:r>
                  <a:rPr lang="en-US" sz="3200" b="0" i="0" dirty="0">
                    <a:solidFill>
                      <a:srgbClr val="424242"/>
                    </a:solidFill>
                    <a:effectLst/>
                    <a:latin typeface="Segoe Sans"/>
                  </a:rPr>
                  <a:t>: At least one PI must be a junior independent group leader </a:t>
                </a:r>
              </a:p>
            </p:txBody>
          </p:sp>
        </p:grpSp>
        <p:pic>
          <p:nvPicPr>
            <p:cNvPr id="12" name="Graphic 11" descr="Earth globe: Africa and Europe with solid fill">
              <a:extLst>
                <a:ext uri="{FF2B5EF4-FFF2-40B4-BE49-F238E27FC236}">
                  <a16:creationId xmlns:a16="http://schemas.microsoft.com/office/drawing/2014/main" id="{34CA6E5E-5BE3-3793-63CE-3A74CF424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338538" y="8498470"/>
              <a:ext cx="1269205" cy="1269205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C9C623C-4374-F3BC-BC6B-3078A7394721}"/>
              </a:ext>
            </a:extLst>
          </p:cNvPr>
          <p:cNvGrpSpPr/>
          <p:nvPr/>
        </p:nvGrpSpPr>
        <p:grpSpPr>
          <a:xfrm>
            <a:off x="342043" y="10317083"/>
            <a:ext cx="23764890" cy="1626506"/>
            <a:chOff x="315615" y="10208543"/>
            <a:chExt cx="23764890" cy="1626506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AA361425-C69F-1A49-5EC0-BBFB56678758}"/>
                </a:ext>
              </a:extLst>
            </p:cNvPr>
            <p:cNvSpPr/>
            <p:nvPr/>
          </p:nvSpPr>
          <p:spPr>
            <a:xfrm>
              <a:off x="315615" y="10324379"/>
              <a:ext cx="8476934" cy="1510670"/>
            </a:xfrm>
            <a:prstGeom prst="homePlate">
              <a:avLst/>
            </a:prstGeom>
            <a:solidFill>
              <a:srgbClr val="68F293">
                <a:alpha val="22000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18" name="Graphic 17" descr="Brainstorm with solid fill">
              <a:extLst>
                <a:ext uri="{FF2B5EF4-FFF2-40B4-BE49-F238E27FC236}">
                  <a16:creationId xmlns:a16="http://schemas.microsoft.com/office/drawing/2014/main" id="{E7DA9BCB-8337-102F-E4CF-84A418DF6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10392" y="10550873"/>
              <a:ext cx="1078580" cy="10785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9461FD-E605-5E26-30A4-405D1F99ABCF}"/>
                </a:ext>
              </a:extLst>
            </p:cNvPr>
            <p:cNvSpPr txBox="1"/>
            <p:nvPr/>
          </p:nvSpPr>
          <p:spPr>
            <a:xfrm>
              <a:off x="2052358" y="10208543"/>
              <a:ext cx="6092467" cy="1289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pace Grotesk" pitchFamily="2" charset="0"/>
                  <a:cs typeface="Space Grotesk" pitchFamily="2" charset="0"/>
                  <a:sym typeface="Helvetica Neue"/>
                </a:rPr>
                <a:t>Innovation grant</a:t>
              </a:r>
              <a:endParaRPr kumimoji="0" lang="en-NL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pace Grotesk" pitchFamily="2" charset="0"/>
                <a:cs typeface="Space Grotesk" pitchFamily="2" charset="0"/>
                <a:sym typeface="Helvetica Neue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2A0D62-652E-588E-11A1-5CFB995B79BF}"/>
                </a:ext>
              </a:extLst>
            </p:cNvPr>
            <p:cNvSpPr txBox="1"/>
            <p:nvPr/>
          </p:nvSpPr>
          <p:spPr>
            <a:xfrm>
              <a:off x="9375387" y="10550873"/>
              <a:ext cx="14705118" cy="1055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l">
                <a:spcBef>
                  <a:spcPts val="300"/>
                </a:spcBef>
                <a:spcAft>
                  <a:spcPts val="300"/>
                </a:spcAft>
              </a:pPr>
              <a:r>
                <a:rPr lang="en-US" sz="3200" b="1" i="0" dirty="0">
                  <a:solidFill>
                    <a:srgbClr val="424242"/>
                  </a:solidFill>
                  <a:effectLst/>
                  <a:latin typeface="Segoe Sans"/>
                </a:rPr>
                <a:t>Funding</a:t>
              </a:r>
              <a:r>
                <a:rPr lang="en-US" sz="3200" b="0" i="0" dirty="0">
                  <a:solidFill>
                    <a:srgbClr val="424242"/>
                  </a:solidFill>
                  <a:effectLst/>
                  <a:latin typeface="Segoe Sans"/>
                </a:rPr>
                <a:t>: </a:t>
              </a:r>
              <a:r>
                <a:rPr lang="en-US" sz="3200" b="0" i="0" dirty="0">
                  <a:solidFill>
                    <a:srgbClr val="424242"/>
                  </a:solidFill>
                  <a:effectLst/>
                  <a:highlight>
                    <a:srgbClr val="FFFF00"/>
                  </a:highlight>
                  <a:latin typeface="Segoe Sans"/>
                </a:rPr>
                <a:t>€300,000</a:t>
              </a:r>
              <a:r>
                <a:rPr lang="en-US" sz="3200" b="0" i="0" dirty="0">
                  <a:solidFill>
                    <a:srgbClr val="424242"/>
                  </a:solidFill>
                  <a:effectLst/>
                  <a:latin typeface="Segoe Sans"/>
                </a:rPr>
                <a:t>/year for 2 years</a:t>
              </a:r>
            </a:p>
            <a:p>
              <a:pPr algn="l">
                <a:spcBef>
                  <a:spcPts val="300"/>
                </a:spcBef>
                <a:spcAft>
                  <a:spcPts val="300"/>
                </a:spcAft>
              </a:pPr>
              <a:r>
                <a:rPr lang="en-US" sz="3200" b="1" i="0" dirty="0">
                  <a:solidFill>
                    <a:srgbClr val="424242"/>
                  </a:solidFill>
                  <a:effectLst/>
                  <a:latin typeface="Segoe Sans"/>
                </a:rPr>
                <a:t>Purpose</a:t>
              </a:r>
              <a:r>
                <a:rPr lang="en-US" sz="3200" b="0" i="0" dirty="0">
                  <a:solidFill>
                    <a:srgbClr val="424242"/>
                  </a:solidFill>
                  <a:effectLst/>
                  <a:latin typeface="Segoe Sans"/>
                </a:rPr>
                <a:t>: </a:t>
              </a:r>
              <a:r>
                <a:rPr lang="en-US" sz="3200" dirty="0">
                  <a:solidFill>
                    <a:srgbClr val="424242"/>
                  </a:solidFill>
                  <a:latin typeface="Segoe Sans"/>
                </a:rPr>
                <a:t>Support collaborative, clinical or translational research in hematology.</a:t>
              </a:r>
              <a:endParaRPr lang="en-US" sz="3200" b="0" i="0" dirty="0">
                <a:solidFill>
                  <a:srgbClr val="424242"/>
                </a:solidFill>
                <a:effectLst/>
                <a:latin typeface="Segoe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0698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51530A-4B22-2882-F60E-F2107607467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05876" y="12932974"/>
            <a:ext cx="1778180" cy="406401"/>
          </a:xfrm>
        </p:spPr>
        <p:txBody>
          <a:bodyPr/>
          <a:lstStyle/>
          <a:p>
            <a:fld id="{86CB4B4D-7CA3-9044-876B-883B54F8677D}" type="slidenum">
              <a:rPr lang="en-NL" smtClean="0"/>
              <a:t>5</a:t>
            </a:fld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3F86F7-79DA-9634-8282-18F1CA6015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9568E-BD10-B8D4-37A5-DD3D737FC316}"/>
              </a:ext>
            </a:extLst>
          </p:cNvPr>
          <p:cNvSpPr txBox="1"/>
          <p:nvPr/>
        </p:nvSpPr>
        <p:spPr>
          <a:xfrm>
            <a:off x="924492" y="3213121"/>
            <a:ext cx="11853130" cy="3421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latin typeface="Space Grotesk" pitchFamily="2" charset="0"/>
                <a:cs typeface="Space Grotesk" pitchFamily="2" charset="0"/>
              </a:rPr>
              <a:t>Learn more about                </a:t>
            </a:r>
            <a:r>
              <a:rPr lang="en-US" sz="6600" b="1" dirty="0">
                <a:latin typeface="Space Grotesk" pitchFamily="2" charset="0"/>
                <a:cs typeface="Space Grotesk" pitchFamily="2" charset="0"/>
              </a:rPr>
              <a:t>EHA Research Grants </a:t>
            </a:r>
            <a:r>
              <a:rPr lang="en-US" sz="6600" dirty="0">
                <a:latin typeface="Space Grotesk" pitchFamily="2" charset="0"/>
                <a:cs typeface="Space Grotesk" pitchFamily="2" charset="0"/>
              </a:rPr>
              <a:t>opportunities.</a:t>
            </a:r>
            <a:endParaRPr kumimoji="0" lang="en-NL" sz="6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pace Grotesk" pitchFamily="2" charset="0"/>
              <a:cs typeface="Space Grotesk" pitchFamily="2" charset="0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B003CC-A186-2D04-7896-5711E9D4EC7E}"/>
              </a:ext>
            </a:extLst>
          </p:cNvPr>
          <p:cNvSpPr txBox="1"/>
          <p:nvPr/>
        </p:nvSpPr>
        <p:spPr>
          <a:xfrm>
            <a:off x="924492" y="6324264"/>
            <a:ext cx="10127821" cy="10674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Space Grotesk" pitchFamily="2" charset="0"/>
                <a:cs typeface="Space Grotesk" pitchFamily="2" charset="0"/>
              </a:rPr>
              <a:t>Application deadline is </a:t>
            </a:r>
            <a:r>
              <a:rPr lang="en-US" sz="2800" dirty="0">
                <a:solidFill>
                  <a:srgbClr val="FF0000"/>
                </a:solidFill>
                <a:latin typeface="Space Grotesk" pitchFamily="2" charset="0"/>
                <a:cs typeface="Space Grotesk" pitchFamily="2" charset="0"/>
              </a:rPr>
              <a:t>October 14</a:t>
            </a:r>
            <a:r>
              <a:rPr lang="en-US" sz="2800" dirty="0">
                <a:latin typeface="Space Grotesk" pitchFamily="2" charset="0"/>
                <a:cs typeface="Space Grotesk" pitchFamily="2" charset="0"/>
              </a:rPr>
              <a:t>, 2025</a:t>
            </a:r>
            <a:endParaRPr kumimoji="0" lang="en-NL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pace Grotesk" pitchFamily="2" charset="0"/>
              <a:cs typeface="Space Grotesk" pitchFamily="2" charset="0"/>
              <a:sym typeface="Helvetica Neue"/>
            </a:endParaRPr>
          </a:p>
        </p:txBody>
      </p:sp>
      <p:pic>
        <p:nvPicPr>
          <p:cNvPr id="4" name="Picture 3" descr="A qr code with circles and circles&#10;&#10;AI-generated content may be incorrect.">
            <a:extLst>
              <a:ext uri="{FF2B5EF4-FFF2-40B4-BE49-F238E27FC236}">
                <a16:creationId xmlns:a16="http://schemas.microsoft.com/office/drawing/2014/main" id="{3451C051-5665-0F29-BB8F-19CAE7CD1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335" y="1114125"/>
            <a:ext cx="10127820" cy="1012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9136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Custom 1">
      <a:dk1>
        <a:srgbClr val="1F252B"/>
      </a:dk1>
      <a:lt1>
        <a:srgbClr val="FFFFFF"/>
      </a:lt1>
      <a:dk2>
        <a:srgbClr val="1F252B"/>
      </a:dk2>
      <a:lt2>
        <a:srgbClr val="D5D5D5"/>
      </a:lt2>
      <a:accent1>
        <a:srgbClr val="E5C88A"/>
      </a:accent1>
      <a:accent2>
        <a:srgbClr val="EC6D6D"/>
      </a:accent2>
      <a:accent3>
        <a:srgbClr val="68F293"/>
      </a:accent3>
      <a:accent4>
        <a:srgbClr val="87DAF6"/>
      </a:accent4>
      <a:accent5>
        <a:srgbClr val="69F091"/>
      </a:accent5>
      <a:accent6>
        <a:srgbClr val="FACFFB"/>
      </a:accent6>
      <a:hlink>
        <a:srgbClr val="EC6D6D"/>
      </a:hlink>
      <a:folHlink>
        <a:srgbClr val="EC6D6D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2024 06 EHA_PPT_Template_Sand" id="{2F480C3E-3A4F-42F4-A60C-4B472E695C82}" vid="{677519F4-0325-41D6-970A-6690B4735C72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2024 06 EHA_PPT_Template_Sand</Template>
  <TotalTime>47297</TotalTime>
  <Words>250</Words>
  <Application>Microsoft Office PowerPoint</Application>
  <PresentationFormat>Personnalisé</PresentationFormat>
  <Paragraphs>27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Work Sans</vt:lpstr>
      <vt:lpstr>Space Grotesk Light</vt:lpstr>
      <vt:lpstr>Segoe Sans</vt:lpstr>
      <vt:lpstr>Space Grotesk</vt:lpstr>
      <vt:lpstr>Work Sans SemiBold</vt:lpstr>
      <vt:lpstr>Helvetica Neue Medium</vt:lpstr>
      <vt:lpstr>Helvetica Neue</vt:lpstr>
      <vt:lpstr>-apple-system</vt:lpstr>
      <vt:lpstr>21_BasicWhite</vt:lpstr>
      <vt:lpstr>Topics in Focus Hemoglobinopathies        </vt:lpstr>
      <vt:lpstr>Topics in Focus  </vt:lpstr>
      <vt:lpstr>Topics in Focus EHA Grant’s types overview        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EHA Education Nurturing Hematology Career Paths  Preceptorship Sickle-Cell Disease: From Research To Clinical Management  Hôpital Necker-Enfants Malades Paris, France 16 – 18 October 2024</dc:title>
  <dc:creator>Lynn Erasmus</dc:creator>
  <cp:lastModifiedBy>Veronique Baudin-Creuza</cp:lastModifiedBy>
  <cp:revision>129</cp:revision>
  <dcterms:created xsi:type="dcterms:W3CDTF">2024-07-10T12:14:57Z</dcterms:created>
  <dcterms:modified xsi:type="dcterms:W3CDTF">2025-09-24T13:46:24Z</dcterms:modified>
</cp:coreProperties>
</file>